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1" r:id="rId3"/>
    <p:sldId id="268" r:id="rId4"/>
    <p:sldId id="266" r:id="rId5"/>
    <p:sldId id="269" r:id="rId6"/>
    <p:sldId id="270" r:id="rId7"/>
    <p:sldId id="271" r:id="rId8"/>
    <p:sldId id="272" r:id="rId9"/>
    <p:sldId id="275" r:id="rId10"/>
    <p:sldId id="273" r:id="rId11"/>
    <p:sldId id="265" r:id="rId12"/>
    <p:sldId id="262" r:id="rId13"/>
    <p:sldId id="264" r:id="rId14"/>
    <p:sldId id="263" r:id="rId15"/>
    <p:sldId id="274" r:id="rId16"/>
    <p:sldId id="278" r:id="rId17"/>
    <p:sldId id="277" r:id="rId18"/>
    <p:sldId id="279" r:id="rId19"/>
    <p:sldId id="276" r:id="rId20"/>
    <p:sldId id="280" r:id="rId21"/>
    <p:sldId id="281" r:id="rId22"/>
    <p:sldId id="282" r:id="rId23"/>
  </p:sldIdLst>
  <p:sldSz cx="18288000" cy="10287000"/>
  <p:notesSz cx="6858000" cy="9144000"/>
  <p:embeddedFontLst>
    <p:embeddedFont>
      <p:font typeface="Calibri" panose="020F0502020204030204"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jp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2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5" Type="http://schemas.openxmlformats.org/officeDocument/2006/relationships/image" Target="../media/image49.jpg"/><Relationship Id="rId4" Type="http://schemas.openxmlformats.org/officeDocument/2006/relationships/image" Target="../media/image4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03834" y="1790711"/>
            <a:ext cx="1194327" cy="258614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2083392" y="1766898"/>
            <a:ext cx="5357753" cy="5591583"/>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7031" y="332539"/>
            <a:ext cx="3144039" cy="2440918"/>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4872" y="5005800"/>
            <a:ext cx="1894295" cy="4252500"/>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161260" y="6438889"/>
            <a:ext cx="3486358" cy="4114800"/>
          </a:xfrm>
          <a:prstGeom prst="rect">
            <a:avLst/>
          </a:prstGeom>
        </p:spPr>
      </p:pic>
      <p:graphicFrame>
        <p:nvGraphicFramePr>
          <p:cNvPr id="8" name="Table 8"/>
          <p:cNvGraphicFramePr>
            <a:graphicFrameLocks noGrp="1"/>
          </p:cNvGraphicFramePr>
          <p:nvPr>
            <p:extLst>
              <p:ext uri="{D42A27DB-BD31-4B8C-83A1-F6EECF244321}">
                <p14:modId xmlns:p14="http://schemas.microsoft.com/office/powerpoint/2010/main" val="3584480660"/>
              </p:ext>
            </p:extLst>
          </p:nvPr>
        </p:nvGraphicFramePr>
        <p:xfrm>
          <a:off x="9559471" y="5005800"/>
          <a:ext cx="7315200" cy="4114800"/>
        </p:xfrm>
        <a:graphic>
          <a:graphicData uri="http://schemas.openxmlformats.org/drawingml/2006/table">
            <a:tbl>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028700">
                <a:tc>
                  <a:txBody>
                    <a:bodyPr/>
                    <a:lstStyle/>
                    <a:p>
                      <a:pPr algn="ctr">
                        <a:lnSpc>
                          <a:spcPts val="3499"/>
                        </a:lnSpc>
                        <a:defRPr/>
                      </a:pPr>
                      <a:r>
                        <a:rPr lang="en-US" sz="2499" dirty="0" err="1">
                          <a:solidFill>
                            <a:srgbClr val="000000"/>
                          </a:solidFill>
                          <a:latin typeface="Times New Roman" panose="02020603050405020304" pitchFamily="18" charset="0"/>
                          <a:cs typeface="Times New Roman" panose="02020603050405020304" pitchFamily="18" charset="0"/>
                        </a:rPr>
                        <a:t>Họ</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và</a:t>
                      </a:r>
                      <a:r>
                        <a:rPr lang="en-US" sz="2499" dirty="0">
                          <a:solidFill>
                            <a:srgbClr val="000000"/>
                          </a:solidFill>
                          <a:latin typeface="Times New Roman" panose="02020603050405020304" pitchFamily="18" charset="0"/>
                          <a:cs typeface="Times New Roman" panose="02020603050405020304" pitchFamily="18" charset="0"/>
                        </a:rPr>
                        <a:t> </a:t>
                      </a:r>
                      <a:r>
                        <a:rPr lang="en-US" sz="2499" dirty="0" err="1">
                          <a:solidFill>
                            <a:srgbClr val="000000"/>
                          </a:solidFill>
                          <a:latin typeface="Times New Roman" panose="02020603050405020304" pitchFamily="18" charset="0"/>
                          <a:cs typeface="Times New Roman" panose="02020603050405020304" pitchFamily="18" charset="0"/>
                        </a:rPr>
                        <a:t>tên</a:t>
                      </a:r>
                      <a:endParaRPr lang="en-US" sz="1100" dirty="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Times New Roman" panose="02020603050405020304" pitchFamily="18" charset="0"/>
                          <a:cs typeface="Times New Roman" panose="02020603050405020304" pitchFamily="18" charset="0"/>
                        </a:rPr>
                        <a:t>MSSV</a:t>
                      </a:r>
                      <a:endParaRPr lang="en-US" sz="11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8700">
                <a:tc>
                  <a:txBody>
                    <a:bodyPr/>
                    <a:lstStyle/>
                    <a:p>
                      <a:pPr algn="ctr">
                        <a:lnSpc>
                          <a:spcPts val="3499"/>
                        </a:lnSpc>
                        <a:defRPr/>
                      </a:pPr>
                      <a:r>
                        <a:rPr lang="en-US" sz="2499" dirty="0">
                          <a:solidFill>
                            <a:srgbClr val="000000"/>
                          </a:solidFill>
                          <a:latin typeface="Times New Roman" panose="02020603050405020304" pitchFamily="18" charset="0"/>
                          <a:cs typeface="Times New Roman" panose="02020603050405020304" pitchFamily="18" charset="0"/>
                        </a:rPr>
                        <a:t>Võ Quốc Huy</a:t>
                      </a:r>
                      <a:endParaRPr lang="en-US" sz="1100" dirty="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Times New Roman" panose="02020603050405020304" pitchFamily="18" charset="0"/>
                          <a:cs typeface="Times New Roman" panose="02020603050405020304" pitchFamily="18" charset="0"/>
                        </a:rPr>
                        <a:t>20081001</a:t>
                      </a:r>
                      <a:endParaRPr lang="en-US" sz="11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8700">
                <a:tc>
                  <a:txBody>
                    <a:bodyPr/>
                    <a:lstStyle/>
                    <a:p>
                      <a:pPr algn="ctr">
                        <a:lnSpc>
                          <a:spcPts val="3499"/>
                        </a:lnSpc>
                        <a:defRPr/>
                      </a:pPr>
                      <a:r>
                        <a:rPr lang="en-US" sz="2499">
                          <a:solidFill>
                            <a:srgbClr val="000000"/>
                          </a:solidFill>
                          <a:latin typeface="Times New Roman" panose="02020603050405020304" pitchFamily="18" charset="0"/>
                          <a:cs typeface="Times New Roman" panose="02020603050405020304" pitchFamily="18" charset="0"/>
                        </a:rPr>
                        <a:t>Nguyễn Xuân Giang</a:t>
                      </a:r>
                      <a:endParaRPr lang="en-US" sz="11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Times New Roman" panose="02020603050405020304" pitchFamily="18" charset="0"/>
                          <a:cs typeface="Times New Roman" panose="02020603050405020304" pitchFamily="18" charset="0"/>
                        </a:rPr>
                        <a:t>20079601</a:t>
                      </a:r>
                      <a:endParaRPr lang="en-US" sz="11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8700">
                <a:tc>
                  <a:txBody>
                    <a:bodyPr/>
                    <a:lstStyle/>
                    <a:p>
                      <a:pPr algn="ctr">
                        <a:lnSpc>
                          <a:spcPts val="3499"/>
                        </a:lnSpc>
                        <a:defRPr/>
                      </a:pPr>
                      <a:r>
                        <a:rPr lang="en-US" sz="2499">
                          <a:solidFill>
                            <a:srgbClr val="000000"/>
                          </a:solidFill>
                          <a:latin typeface="Times New Roman" panose="02020603050405020304" pitchFamily="18" charset="0"/>
                          <a:cs typeface="Times New Roman" panose="02020603050405020304" pitchFamily="18" charset="0"/>
                        </a:rPr>
                        <a:t>Ngô Hoàng Nhật Huy</a:t>
                      </a:r>
                      <a:endParaRPr lang="en-US" sz="110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dirty="0">
                          <a:solidFill>
                            <a:srgbClr val="000000"/>
                          </a:solidFill>
                          <a:latin typeface="Times New Roman" panose="02020603050405020304" pitchFamily="18" charset="0"/>
                          <a:cs typeface="Times New Roman" panose="02020603050405020304" pitchFamily="18" charset="0"/>
                        </a:rPr>
                        <a:t>20079071</a:t>
                      </a:r>
                      <a:endParaRPr lang="en-US" sz="1100" dirty="0">
                        <a:latin typeface="Times New Roman" panose="02020603050405020304" pitchFamily="18" charset="0"/>
                        <a:cs typeface="Times New Roman" panose="0202060305040502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9" name="TextBox 9"/>
          <p:cNvSpPr txBox="1"/>
          <p:nvPr/>
        </p:nvSpPr>
        <p:spPr>
          <a:xfrm>
            <a:off x="8899665" y="990010"/>
            <a:ext cx="9083535" cy="1125976"/>
          </a:xfrm>
          <a:prstGeom prst="rect">
            <a:avLst/>
          </a:prstGeom>
        </p:spPr>
        <p:txBody>
          <a:bodyPr wrap="square" lIns="0" tIns="0" rIns="0" bIns="0" rtlCol="0" anchor="t">
            <a:spAutoFit/>
          </a:bodyPr>
          <a:lstStyle/>
          <a:p>
            <a:pPr>
              <a:lnSpc>
                <a:spcPts val="8514"/>
              </a:lnSpc>
            </a:pPr>
            <a:r>
              <a:rPr lang="en-US" sz="8514" dirty="0">
                <a:solidFill>
                  <a:srgbClr val="000000"/>
                </a:solidFill>
                <a:latin typeface="Times New Roman" panose="02020603050405020304" pitchFamily="18" charset="0"/>
                <a:cs typeface="Times New Roman" panose="02020603050405020304" pitchFamily="18" charset="0"/>
              </a:rPr>
              <a:t>Machine Learning</a:t>
            </a:r>
          </a:p>
        </p:txBody>
      </p:sp>
      <p:sp>
        <p:nvSpPr>
          <p:cNvPr id="10" name="TextBox 10"/>
          <p:cNvSpPr txBox="1"/>
          <p:nvPr/>
        </p:nvSpPr>
        <p:spPr>
          <a:xfrm>
            <a:off x="10972800" y="2329091"/>
            <a:ext cx="4120893" cy="679673"/>
          </a:xfrm>
          <a:prstGeom prst="rect">
            <a:avLst/>
          </a:prstGeom>
        </p:spPr>
        <p:txBody>
          <a:bodyPr wrap="square" lIns="0" tIns="0" rIns="0" bIns="0" rtlCol="0" anchor="t">
            <a:spAutoFit/>
          </a:bodyPr>
          <a:lstStyle/>
          <a:p>
            <a:pPr>
              <a:lnSpc>
                <a:spcPts val="5314"/>
              </a:lnSpc>
            </a:pPr>
            <a:r>
              <a:rPr lang="en-US" sz="5314" u="sng" dirty="0">
                <a:solidFill>
                  <a:srgbClr val="000000"/>
                </a:solidFill>
                <a:latin typeface="Times New Roman" panose="02020603050405020304" pitchFamily="18" charset="0"/>
                <a:cs typeface="Times New Roman" panose="02020603050405020304" pitchFamily="18" charset="0"/>
              </a:rPr>
              <a:t>DHKHDL16A</a:t>
            </a:r>
          </a:p>
        </p:txBody>
      </p:sp>
      <p:sp>
        <p:nvSpPr>
          <p:cNvPr id="11" name="TextBox 11"/>
          <p:cNvSpPr txBox="1"/>
          <p:nvPr/>
        </p:nvSpPr>
        <p:spPr>
          <a:xfrm>
            <a:off x="11340450" y="4110460"/>
            <a:ext cx="3753243" cy="706485"/>
          </a:xfrm>
          <a:prstGeom prst="rect">
            <a:avLst/>
          </a:prstGeom>
        </p:spPr>
        <p:txBody>
          <a:bodyPr lIns="0" tIns="0" rIns="0" bIns="0" rtlCol="0" anchor="t">
            <a:spAutoFit/>
          </a:bodyPr>
          <a:lstStyle/>
          <a:p>
            <a:pPr>
              <a:lnSpc>
                <a:spcPts val="5314"/>
              </a:lnSpc>
            </a:pPr>
            <a:r>
              <a:rPr lang="en-US" sz="5314" u="sng" dirty="0">
                <a:solidFill>
                  <a:srgbClr val="000000"/>
                </a:solidFill>
                <a:latin typeface="Times New Roman" panose="02020603050405020304" pitchFamily="18" charset="0"/>
                <a:cs typeface="Times New Roman" panose="02020603050405020304" pitchFamily="18" charset="0"/>
              </a:rPr>
              <a:t>Thành </a:t>
            </a:r>
            <a:r>
              <a:rPr lang="en-US" sz="5314" u="sng" dirty="0" err="1">
                <a:solidFill>
                  <a:srgbClr val="000000"/>
                </a:solidFill>
                <a:latin typeface="Times New Roman" panose="02020603050405020304" pitchFamily="18" charset="0"/>
                <a:cs typeface="Times New Roman" panose="02020603050405020304" pitchFamily="18" charset="0"/>
              </a:rPr>
              <a:t>viên</a:t>
            </a:r>
            <a:endParaRPr lang="en-US" sz="5314" u="sng"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6B8C7-2A75-4520-7300-57BE1AA52602}"/>
              </a:ext>
            </a:extLst>
          </p:cNvPr>
          <p:cNvSpPr>
            <a:spLocks noGrp="1"/>
          </p:cNvSpPr>
          <p:nvPr>
            <p:ph type="title"/>
          </p:nvPr>
        </p:nvSpPr>
        <p:spPr/>
        <p:txBody>
          <a:bodyPr>
            <a:normAutofit fontScale="90000"/>
          </a:bodyPr>
          <a:lstStyle/>
          <a:p>
            <a:pPr algn="l"/>
            <a:r>
              <a:rPr lang="en-US" sz="4400" b="1" dirty="0">
                <a:latin typeface="Times New Roman" panose="02020603050405020304" pitchFamily="18" charset="0"/>
                <a:cs typeface="Times New Roman" panose="02020603050405020304" pitchFamily="18" charset="0"/>
              </a:rPr>
              <a:t>III.</a:t>
            </a:r>
            <a:r>
              <a:rPr lang="en-US" sz="4400" b="1" i="0" dirty="0">
                <a:solidFill>
                  <a:srgbClr val="292929"/>
                </a:solidFill>
                <a:effectLst/>
                <a:latin typeface="Times New Roman" panose="02020603050405020304" pitchFamily="18" charset="0"/>
                <a:cs typeface="Times New Roman" panose="02020603050405020304" pitchFamily="18" charset="0"/>
              </a:rPr>
              <a:t> Experiments and Results</a:t>
            </a:r>
            <a:br>
              <a:rPr lang="en-US" b="1" i="0" dirty="0">
                <a:solidFill>
                  <a:srgbClr val="292929"/>
                </a:solidFill>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AAAE462-5182-EA40-BBEE-F9A3A1277425}"/>
              </a:ext>
            </a:extLst>
          </p:cNvPr>
          <p:cNvSpPr>
            <a:spLocks noGrp="1"/>
          </p:cNvSpPr>
          <p:nvPr>
            <p:ph idx="1"/>
          </p:nvPr>
        </p:nvSpPr>
        <p:spPr>
          <a:xfrm>
            <a:off x="457200" y="1162050"/>
            <a:ext cx="17145000" cy="7962900"/>
          </a:xfrm>
        </p:spPr>
        <p:txBody>
          <a:bodyPr>
            <a:normAutofit/>
          </a:bodyPr>
          <a:lstStyle/>
          <a:p>
            <a:pPr algn="l"/>
            <a:r>
              <a:rPr lang="en-US" b="0" i="0" dirty="0" err="1">
                <a:effectLst/>
                <a:latin typeface="Times New Roman" panose="02020603050405020304" pitchFamily="18" charset="0"/>
                <a:cs typeface="Times New Roman" panose="02020603050405020304" pitchFamily="18" charset="0"/>
              </a:rPr>
              <a:t>Thử</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nghiệm</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mô</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hình</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với</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bộ</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nhận</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dữ</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liệu</a:t>
            </a:r>
            <a:r>
              <a:rPr lang="en-US" b="0" i="0" dirty="0">
                <a:effectLst/>
                <a:latin typeface="Times New Roman" panose="02020603050405020304" pitchFamily="18" charset="0"/>
                <a:cs typeface="Times New Roman" panose="02020603050405020304" pitchFamily="18" charset="0"/>
              </a:rPr>
              <a:t> </a:t>
            </a:r>
            <a:r>
              <a:rPr lang="vi-VN" b="0" i="0" dirty="0">
                <a:effectLst/>
                <a:latin typeface="Times New Roman" panose="02020603050405020304" pitchFamily="18" charset="0"/>
                <a:cs typeface="Times New Roman" panose="02020603050405020304" pitchFamily="18" charset="0"/>
              </a:rPr>
              <a:t>MNIST</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và</a:t>
            </a:r>
            <a:r>
              <a:rPr lang="en-US" b="0" i="0" dirty="0">
                <a:effectLst/>
                <a:latin typeface="Times New Roman" panose="02020603050405020304" pitchFamily="18" charset="0"/>
                <a:cs typeface="Times New Roman" panose="02020603050405020304" pitchFamily="18" charset="0"/>
              </a:rPr>
              <a:t> CIFAR10</a:t>
            </a:r>
            <a:r>
              <a:rPr lang="vi-VN" b="0" i="0" dirty="0">
                <a:effectLst/>
                <a:latin typeface="Times New Roman" panose="02020603050405020304" pitchFamily="18" charset="0"/>
                <a:cs typeface="Times New Roman" panose="02020603050405020304" pitchFamily="18" charset="0"/>
              </a:rPr>
              <a:t>:</a:t>
            </a:r>
          </a:p>
          <a:p>
            <a:pPr marL="514350" indent="-514350" algn="l">
              <a:buFont typeface="+mj-lt"/>
              <a:buAutoNum type="arabicPeriod"/>
            </a:pPr>
            <a:r>
              <a:rPr lang="vi-VN" b="0" i="0" dirty="0">
                <a:effectLst/>
                <a:latin typeface="Times New Roman" panose="02020603050405020304" pitchFamily="18" charset="0"/>
                <a:cs typeface="Times New Roman" panose="02020603050405020304" pitchFamily="18" charset="0"/>
              </a:rPr>
              <a:t>Một mạng </a:t>
            </a:r>
            <a:r>
              <a:rPr lang="vi-VN" b="0" i="0" dirty="0" err="1">
                <a:effectLst/>
                <a:latin typeface="Times New Roman" panose="02020603050405020304" pitchFamily="18" charset="0"/>
                <a:cs typeface="Times New Roman" panose="02020603050405020304" pitchFamily="18" charset="0"/>
              </a:rPr>
              <a:t>neural</a:t>
            </a:r>
            <a:r>
              <a:rPr lang="vi-VN" b="0" i="0" dirty="0">
                <a:effectLst/>
                <a:latin typeface="Times New Roman" panose="02020603050405020304" pitchFamily="18" charset="0"/>
                <a:cs typeface="Times New Roman" panose="02020603050405020304" pitchFamily="18" charset="0"/>
              </a:rPr>
              <a:t> </a:t>
            </a:r>
            <a:r>
              <a:rPr lang="vi-VN" b="0" i="0" dirty="0" err="1">
                <a:effectLst/>
                <a:latin typeface="Times New Roman" panose="02020603050405020304" pitchFamily="18" charset="0"/>
                <a:cs typeface="Times New Roman" panose="02020603050405020304" pitchFamily="18" charset="0"/>
              </a:rPr>
              <a:t>multilayer-perceptron</a:t>
            </a:r>
            <a:r>
              <a:rPr lang="en-US" b="0" i="0" dirty="0">
                <a:effectLst/>
                <a:latin typeface="Times New Roman" panose="02020603050405020304" pitchFamily="18" charset="0"/>
                <a:cs typeface="Times New Roman" panose="02020603050405020304" pitchFamily="18" charset="0"/>
              </a:rPr>
              <a:t>(MLP)</a:t>
            </a:r>
            <a:r>
              <a:rPr lang="vi-VN" b="0" i="0" dirty="0">
                <a:effectLst/>
                <a:latin typeface="Times New Roman" panose="02020603050405020304" pitchFamily="18" charset="0"/>
                <a:cs typeface="Times New Roman" panose="02020603050405020304" pitchFamily="18" charset="0"/>
              </a:rPr>
              <a:t> với 2 lớp ẩn, mỗi lớp có 200 đơn vị sử dụng hàm kích hoạt </a:t>
            </a:r>
            <a:r>
              <a:rPr lang="vi-VN" b="0" i="0" dirty="0" err="1">
                <a:effectLst/>
                <a:latin typeface="Times New Roman" panose="02020603050405020304" pitchFamily="18" charset="0"/>
                <a:cs typeface="Times New Roman" panose="02020603050405020304" pitchFamily="18" charset="0"/>
              </a:rPr>
              <a:t>ReL</a:t>
            </a:r>
            <a:r>
              <a:rPr lang="en-US" b="0" i="0" dirty="0">
                <a:effectLst/>
                <a:latin typeface="Times New Roman" panose="02020603050405020304" pitchFamily="18" charset="0"/>
                <a:cs typeface="Times New Roman" panose="02020603050405020304" pitchFamily="18" charset="0"/>
              </a:rPr>
              <a:t>U</a:t>
            </a:r>
            <a:r>
              <a:rPr lang="vi-VN" b="0" i="0" dirty="0">
                <a:effectLst/>
                <a:latin typeface="Times New Roman" panose="02020603050405020304" pitchFamily="18" charset="0"/>
                <a:cs typeface="Times New Roman" panose="02020603050405020304" pitchFamily="18" charset="0"/>
              </a:rPr>
              <a:t> (MNIST 2NN)</a:t>
            </a:r>
          </a:p>
          <a:p>
            <a:pPr marL="514350" indent="-514350" algn="l">
              <a:buFont typeface="+mj-lt"/>
              <a:buAutoNum type="arabicPeriod"/>
            </a:pPr>
            <a:r>
              <a:rPr lang="vi-VN" b="0" i="0" dirty="0">
                <a:effectLst/>
                <a:latin typeface="Times New Roman" panose="02020603050405020304" pitchFamily="18" charset="0"/>
                <a:cs typeface="Times New Roman" panose="02020603050405020304" pitchFamily="18" charset="0"/>
              </a:rPr>
              <a:t>Một mạng </a:t>
            </a:r>
            <a:r>
              <a:rPr lang="vi-VN" b="0" i="0" dirty="0" err="1">
                <a:effectLst/>
                <a:latin typeface="Times New Roman" panose="02020603050405020304" pitchFamily="18" charset="0"/>
                <a:cs typeface="Times New Roman" panose="02020603050405020304" pitchFamily="18" charset="0"/>
              </a:rPr>
              <a:t>neural</a:t>
            </a:r>
            <a:r>
              <a:rPr lang="vi-VN" b="0" i="0" dirty="0">
                <a:effectLst/>
                <a:latin typeface="Times New Roman" panose="02020603050405020304" pitchFamily="18" charset="0"/>
                <a:cs typeface="Times New Roman" panose="02020603050405020304" pitchFamily="18" charset="0"/>
              </a:rPr>
              <a:t> tích chập (CNN) với hai lớp tích chập kích thước 5x5, một lớp kết nối đầy đủ với 512 đơn vị</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hàm</a:t>
            </a:r>
            <a:r>
              <a:rPr lang="vi-VN" b="0" i="0" dirty="0">
                <a:effectLst/>
                <a:latin typeface="Times New Roman" panose="02020603050405020304" pitchFamily="18" charset="0"/>
                <a:cs typeface="Times New Roman" panose="02020603050405020304" pitchFamily="18" charset="0"/>
              </a:rPr>
              <a:t> kích hoạt </a:t>
            </a:r>
            <a:r>
              <a:rPr lang="vi-VN" b="0" i="0" dirty="0" err="1">
                <a:effectLst/>
                <a:latin typeface="Times New Roman" panose="02020603050405020304" pitchFamily="18" charset="0"/>
                <a:cs typeface="Times New Roman" panose="02020603050405020304" pitchFamily="18" charset="0"/>
              </a:rPr>
              <a:t>ReL</a:t>
            </a:r>
            <a:r>
              <a:rPr lang="en-US" b="0" i="0" dirty="0">
                <a:effectLst/>
                <a:latin typeface="Times New Roman" panose="02020603050405020304" pitchFamily="18" charset="0"/>
                <a:cs typeface="Times New Roman" panose="02020603050405020304" pitchFamily="18" charset="0"/>
              </a:rPr>
              <a:t>U</a:t>
            </a:r>
            <a:r>
              <a:rPr lang="vi-VN" b="0" i="0" dirty="0">
                <a:effectLst/>
                <a:latin typeface="Times New Roman" panose="02020603050405020304" pitchFamily="18" charset="0"/>
                <a:cs typeface="Times New Roman" panose="02020603050405020304" pitchFamily="18" charset="0"/>
              </a:rPr>
              <a:t>, và một lớp đầu ra </a:t>
            </a:r>
            <a:r>
              <a:rPr lang="vi-VN" b="0" i="0" dirty="0" err="1">
                <a:effectLst/>
                <a:latin typeface="Times New Roman" panose="02020603050405020304" pitchFamily="18" charset="0"/>
                <a:cs typeface="Times New Roman" panose="02020603050405020304" pitchFamily="18" charset="0"/>
              </a:rPr>
              <a:t>softmax</a:t>
            </a:r>
            <a:r>
              <a:rPr lang="vi-VN" b="0" i="0" dirty="0">
                <a:effectLst/>
                <a:latin typeface="Times New Roman" panose="02020603050405020304" pitchFamily="18" charset="0"/>
                <a:cs typeface="Times New Roman" panose="02020603050405020304" pitchFamily="18" charset="0"/>
              </a:rPr>
              <a:t> cuối cùng.</a:t>
            </a:r>
          </a:p>
          <a:p>
            <a:pPr algn="l"/>
            <a:r>
              <a:rPr lang="vi-VN" b="0" i="0" dirty="0">
                <a:effectLst/>
                <a:latin typeface="Times New Roman" panose="02020603050405020304" pitchFamily="18" charset="0"/>
                <a:cs typeface="Times New Roman" panose="02020603050405020304" pitchFamily="18" charset="0"/>
              </a:rPr>
              <a:t>Các tác giả nghiên cứu hai cách phân vùng dữ liệu </a:t>
            </a:r>
            <a:r>
              <a:rPr lang="en-US" b="0" i="0" dirty="0" err="1">
                <a:effectLst/>
                <a:latin typeface="Times New Roman" panose="02020603050405020304" pitchFamily="18" charset="0"/>
                <a:cs typeface="Times New Roman" panose="02020603050405020304" pitchFamily="18" charset="0"/>
              </a:rPr>
              <a:t>trên</a:t>
            </a:r>
            <a:r>
              <a:rPr lang="en-US" b="0" i="0" dirty="0">
                <a:effectLst/>
                <a:latin typeface="Times New Roman" panose="02020603050405020304" pitchFamily="18" charset="0"/>
                <a:cs typeface="Times New Roman" panose="02020603050405020304" pitchFamily="18" charset="0"/>
              </a:rPr>
              <a:t> clients</a:t>
            </a:r>
            <a:r>
              <a:rPr lang="vi-VN" b="0" i="0" dirty="0">
                <a:effectLst/>
                <a:latin typeface="Times New Roman" panose="02020603050405020304" pitchFamily="18" charset="0"/>
                <a:cs typeface="Times New Roman" panose="02020603050405020304" pitchFamily="18" charset="0"/>
              </a:rPr>
              <a:t>:</a:t>
            </a:r>
          </a:p>
          <a:p>
            <a:pPr marL="0" indent="0" algn="l">
              <a:buNone/>
            </a:pPr>
            <a:r>
              <a:rPr lang="en-US" b="1" dirty="0">
                <a:latin typeface="Times New Roman" panose="02020603050405020304" pitchFamily="18" charset="0"/>
                <a:cs typeface="Times New Roman" panose="02020603050405020304" pitchFamily="18" charset="0"/>
              </a:rPr>
              <a:t>   1. I</a:t>
            </a:r>
            <a:r>
              <a:rPr lang="vi-VN" b="1" i="0" dirty="0">
                <a:effectLst/>
                <a:latin typeface="Times New Roman" panose="02020603050405020304" pitchFamily="18" charset="0"/>
                <a:cs typeface="Times New Roman" panose="02020603050405020304" pitchFamily="18" charset="0"/>
              </a:rPr>
              <a:t>ID </a:t>
            </a:r>
            <a:r>
              <a:rPr lang="vi-VN" b="0" i="0" dirty="0">
                <a:effectLst/>
                <a:latin typeface="Times New Roman" panose="02020603050405020304" pitchFamily="18" charset="0"/>
                <a:cs typeface="Times New Roman" panose="02020603050405020304" pitchFamily="18" charset="0"/>
              </a:rPr>
              <a:t>(</a:t>
            </a:r>
            <a:r>
              <a:rPr lang="vi-VN" b="0" i="0" dirty="0" err="1">
                <a:effectLst/>
                <a:latin typeface="Times New Roman" panose="02020603050405020304" pitchFamily="18" charset="0"/>
                <a:cs typeface="Times New Roman" panose="02020603050405020304" pitchFamily="18" charset="0"/>
              </a:rPr>
              <a:t>Independent</a:t>
            </a:r>
            <a:r>
              <a:rPr lang="vi-VN" b="0" i="0" dirty="0">
                <a:effectLst/>
                <a:latin typeface="Times New Roman" panose="02020603050405020304" pitchFamily="18" charset="0"/>
                <a:cs typeface="Times New Roman" panose="02020603050405020304" pitchFamily="18" charset="0"/>
              </a:rPr>
              <a:t> </a:t>
            </a:r>
            <a:r>
              <a:rPr lang="vi-VN" b="0" i="0" dirty="0" err="1">
                <a:effectLst/>
                <a:latin typeface="Times New Roman" panose="02020603050405020304" pitchFamily="18" charset="0"/>
                <a:cs typeface="Times New Roman" panose="02020603050405020304" pitchFamily="18" charset="0"/>
              </a:rPr>
              <a:t>and</a:t>
            </a:r>
            <a:r>
              <a:rPr lang="vi-VN" b="0" i="0" dirty="0">
                <a:effectLst/>
                <a:latin typeface="Times New Roman" panose="02020603050405020304" pitchFamily="18" charset="0"/>
                <a:cs typeface="Times New Roman" panose="02020603050405020304" pitchFamily="18" charset="0"/>
              </a:rPr>
              <a:t> </a:t>
            </a:r>
            <a:r>
              <a:rPr lang="vi-VN" b="0" i="0" dirty="0" err="1">
                <a:effectLst/>
                <a:latin typeface="Times New Roman" panose="02020603050405020304" pitchFamily="18" charset="0"/>
                <a:cs typeface="Times New Roman" panose="02020603050405020304" pitchFamily="18" charset="0"/>
              </a:rPr>
              <a:t>Identically</a:t>
            </a:r>
            <a:r>
              <a:rPr lang="vi-VN" b="0" i="0" dirty="0">
                <a:effectLst/>
                <a:latin typeface="Times New Roman" panose="02020603050405020304" pitchFamily="18" charset="0"/>
                <a:cs typeface="Times New Roman" panose="02020603050405020304" pitchFamily="18" charset="0"/>
              </a:rPr>
              <a:t> </a:t>
            </a:r>
            <a:r>
              <a:rPr lang="vi-VN" b="0" i="0" dirty="0" err="1">
                <a:effectLst/>
                <a:latin typeface="Times New Roman" panose="02020603050405020304" pitchFamily="18" charset="0"/>
                <a:cs typeface="Times New Roman" panose="02020603050405020304" pitchFamily="18" charset="0"/>
              </a:rPr>
              <a:t>Distributed</a:t>
            </a:r>
            <a:r>
              <a:rPr lang="vi-VN" b="0" i="0" dirty="0">
                <a:effectLst/>
                <a:latin typeface="Times New Roman" panose="02020603050405020304" pitchFamily="18" charset="0"/>
                <a:cs typeface="Times New Roman" panose="02020603050405020304" pitchFamily="18" charset="0"/>
              </a:rPr>
              <a:t> - độc lập và phân phối đồng nhất):</a:t>
            </a:r>
          </a:p>
          <a:p>
            <a:pPr lvl="1">
              <a:buFont typeface="Arial" panose="020B0604020202020204" pitchFamily="34" charset="0"/>
              <a:buChar char="•"/>
            </a:pPr>
            <a:r>
              <a:rPr lang="vi-VN" b="0" i="0" dirty="0">
                <a:effectLst/>
                <a:latin typeface="Times New Roman" panose="02020603050405020304" pitchFamily="18" charset="0"/>
                <a:cs typeface="Times New Roman" panose="02020603050405020304" pitchFamily="18" charset="0"/>
              </a:rPr>
              <a:t>Dữ liệu được xáo trộn (</a:t>
            </a:r>
            <a:r>
              <a:rPr lang="vi-VN" b="0" i="0" dirty="0" err="1">
                <a:effectLst/>
                <a:latin typeface="Times New Roman" panose="02020603050405020304" pitchFamily="18" charset="0"/>
                <a:cs typeface="Times New Roman" panose="02020603050405020304" pitchFamily="18" charset="0"/>
              </a:rPr>
              <a:t>shuffled</a:t>
            </a:r>
            <a:r>
              <a:rPr lang="vi-VN" b="0" i="0" dirty="0">
                <a:effectLst/>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vi-VN" b="0" i="0" dirty="0">
                <a:effectLst/>
                <a:latin typeface="Times New Roman" panose="02020603050405020304" pitchFamily="18" charset="0"/>
                <a:cs typeface="Times New Roman" panose="02020603050405020304" pitchFamily="18" charset="0"/>
              </a:rPr>
              <a:t>Sau đó, dữ liệu được chia thành 100 máy khách (</a:t>
            </a:r>
            <a:r>
              <a:rPr lang="vi-VN" b="0" i="0" dirty="0" err="1">
                <a:effectLst/>
                <a:latin typeface="Times New Roman" panose="02020603050405020304" pitchFamily="18" charset="0"/>
                <a:cs typeface="Times New Roman" panose="02020603050405020304" pitchFamily="18" charset="0"/>
              </a:rPr>
              <a:t>clients</a:t>
            </a:r>
            <a:r>
              <a:rPr lang="vi-VN" b="0" i="0" dirty="0">
                <a:effectLst/>
                <a:latin typeface="Times New Roman" panose="02020603050405020304" pitchFamily="18" charset="0"/>
                <a:cs typeface="Times New Roman" panose="02020603050405020304" pitchFamily="18" charset="0"/>
              </a:rPr>
              <a:t>), mỗi máy khách nhận 600 ví dụ.</a:t>
            </a:r>
          </a:p>
          <a:p>
            <a:pPr marL="0" indent="0" algn="l">
              <a:buNone/>
            </a:pPr>
            <a:r>
              <a:rPr lang="en-US" b="0" i="0" dirty="0">
                <a:effectLst/>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rPr>
              <a:t>2. </a:t>
            </a:r>
            <a:r>
              <a:rPr lang="vi-VN" b="1" i="0" dirty="0">
                <a:effectLst/>
                <a:latin typeface="Times New Roman" panose="02020603050405020304" pitchFamily="18" charset="0"/>
                <a:cs typeface="Times New Roman" panose="02020603050405020304" pitchFamily="18" charset="0"/>
              </a:rPr>
              <a:t>Non-IID </a:t>
            </a:r>
            <a:r>
              <a:rPr lang="vi-VN" b="0" i="0" dirty="0">
                <a:effectLst/>
                <a:latin typeface="Times New Roman" panose="02020603050405020304" pitchFamily="18" charset="0"/>
                <a:cs typeface="Times New Roman" panose="02020603050405020304" pitchFamily="18" charset="0"/>
              </a:rPr>
              <a:t>(Non-</a:t>
            </a:r>
            <a:r>
              <a:rPr lang="vi-VN" b="0" i="0" dirty="0" err="1">
                <a:effectLst/>
                <a:latin typeface="Times New Roman" panose="02020603050405020304" pitchFamily="18" charset="0"/>
                <a:cs typeface="Times New Roman" panose="02020603050405020304" pitchFamily="18" charset="0"/>
              </a:rPr>
              <a:t>Independent</a:t>
            </a:r>
            <a:r>
              <a:rPr lang="vi-VN" b="0" i="0" dirty="0">
                <a:effectLst/>
                <a:latin typeface="Times New Roman" panose="02020603050405020304" pitchFamily="18" charset="0"/>
                <a:cs typeface="Times New Roman" panose="02020603050405020304" pitchFamily="18" charset="0"/>
              </a:rPr>
              <a:t> </a:t>
            </a:r>
            <a:r>
              <a:rPr lang="vi-VN" b="0" i="0" dirty="0" err="1">
                <a:effectLst/>
                <a:latin typeface="Times New Roman" panose="02020603050405020304" pitchFamily="18" charset="0"/>
                <a:cs typeface="Times New Roman" panose="02020603050405020304" pitchFamily="18" charset="0"/>
              </a:rPr>
              <a:t>and</a:t>
            </a:r>
            <a:r>
              <a:rPr lang="vi-VN" b="0" i="0" dirty="0">
                <a:effectLst/>
                <a:latin typeface="Times New Roman" panose="02020603050405020304" pitchFamily="18" charset="0"/>
                <a:cs typeface="Times New Roman" panose="02020603050405020304" pitchFamily="18" charset="0"/>
              </a:rPr>
              <a:t> </a:t>
            </a:r>
            <a:r>
              <a:rPr lang="vi-VN" b="0" i="0" dirty="0" err="1">
                <a:effectLst/>
                <a:latin typeface="Times New Roman" panose="02020603050405020304" pitchFamily="18" charset="0"/>
                <a:cs typeface="Times New Roman" panose="02020603050405020304" pitchFamily="18" charset="0"/>
              </a:rPr>
              <a:t>Identically</a:t>
            </a:r>
            <a:r>
              <a:rPr lang="vi-VN" b="0" i="0" dirty="0">
                <a:effectLst/>
                <a:latin typeface="Times New Roman" panose="02020603050405020304" pitchFamily="18" charset="0"/>
                <a:cs typeface="Times New Roman" panose="02020603050405020304" pitchFamily="18" charset="0"/>
              </a:rPr>
              <a:t> </a:t>
            </a:r>
            <a:r>
              <a:rPr lang="vi-VN" b="0" i="0" dirty="0" err="1">
                <a:effectLst/>
                <a:latin typeface="Times New Roman" panose="02020603050405020304" pitchFamily="18" charset="0"/>
                <a:cs typeface="Times New Roman" panose="02020603050405020304" pitchFamily="18" charset="0"/>
              </a:rPr>
              <a:t>Distributed</a:t>
            </a:r>
            <a:r>
              <a:rPr lang="vi-VN" b="0" i="0" dirty="0">
                <a:effectLst/>
                <a:latin typeface="Times New Roman" panose="02020603050405020304" pitchFamily="18" charset="0"/>
                <a:cs typeface="Times New Roman" panose="02020603050405020304" pitchFamily="18" charset="0"/>
              </a:rPr>
              <a:t> - không độc lập và phân phối đồng nhất):</a:t>
            </a:r>
          </a:p>
          <a:p>
            <a:pPr lvl="1">
              <a:buFont typeface="Arial" panose="020B0604020202020204" pitchFamily="34" charset="0"/>
              <a:buChar char="•"/>
            </a:pPr>
            <a:r>
              <a:rPr lang="vi-VN" b="0" i="0" dirty="0">
                <a:effectLst/>
                <a:latin typeface="Times New Roman" panose="02020603050405020304" pitchFamily="18" charset="0"/>
                <a:cs typeface="Times New Roman" panose="02020603050405020304" pitchFamily="18" charset="0"/>
              </a:rPr>
              <a:t>Ban đầu, dữ liệu được sắp xếp theo nhãn chữ số (</a:t>
            </a:r>
            <a:r>
              <a:rPr lang="vi-VN" b="0" i="0" dirty="0" err="1">
                <a:effectLst/>
                <a:latin typeface="Times New Roman" panose="02020603050405020304" pitchFamily="18" charset="0"/>
                <a:cs typeface="Times New Roman" panose="02020603050405020304" pitchFamily="18" charset="0"/>
              </a:rPr>
              <a:t>digit</a:t>
            </a:r>
            <a:r>
              <a:rPr lang="vi-VN" b="0" i="0" dirty="0">
                <a:effectLst/>
                <a:latin typeface="Times New Roman" panose="02020603050405020304" pitchFamily="18" charset="0"/>
                <a:cs typeface="Times New Roman" panose="02020603050405020304" pitchFamily="18" charset="0"/>
              </a:rPr>
              <a:t> </a:t>
            </a:r>
            <a:r>
              <a:rPr lang="vi-VN" b="0" i="0" dirty="0" err="1">
                <a:effectLst/>
                <a:latin typeface="Times New Roman" panose="02020603050405020304" pitchFamily="18" charset="0"/>
                <a:cs typeface="Times New Roman" panose="02020603050405020304" pitchFamily="18" charset="0"/>
              </a:rPr>
              <a:t>label</a:t>
            </a:r>
            <a:r>
              <a:rPr lang="vi-VN" b="0" i="0" dirty="0">
                <a:effectLst/>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vi-VN" b="0" i="0" dirty="0">
                <a:effectLst/>
                <a:latin typeface="Times New Roman" panose="02020603050405020304" pitchFamily="18" charset="0"/>
                <a:cs typeface="Times New Roman" panose="02020603050405020304" pitchFamily="18" charset="0"/>
              </a:rPr>
              <a:t>Sau đó, dữ liệu được chia thành 200 phần (</a:t>
            </a:r>
            <a:r>
              <a:rPr lang="vi-VN" b="0" i="0" dirty="0" err="1">
                <a:effectLst/>
                <a:latin typeface="Times New Roman" panose="02020603050405020304" pitchFamily="18" charset="0"/>
                <a:cs typeface="Times New Roman" panose="02020603050405020304" pitchFamily="18" charset="0"/>
              </a:rPr>
              <a:t>shards</a:t>
            </a:r>
            <a:r>
              <a:rPr lang="vi-VN" b="0" i="0" dirty="0">
                <a:effectLst/>
                <a:latin typeface="Times New Roman" panose="02020603050405020304" pitchFamily="18" charset="0"/>
                <a:cs typeface="Times New Roman" panose="02020603050405020304" pitchFamily="18" charset="0"/>
              </a:rPr>
              <a:t>) có kích thước là 300 ví dụ mỗi phần.</a:t>
            </a:r>
          </a:p>
          <a:p>
            <a:pPr lvl="1">
              <a:buFont typeface="Arial" panose="020B0604020202020204" pitchFamily="34" charset="0"/>
              <a:buChar char="•"/>
            </a:pPr>
            <a:r>
              <a:rPr lang="vi-VN" b="0" i="0" dirty="0">
                <a:effectLst/>
                <a:latin typeface="Times New Roman" panose="02020603050405020304" pitchFamily="18" charset="0"/>
                <a:cs typeface="Times New Roman" panose="02020603050405020304" pitchFamily="18" charset="0"/>
              </a:rPr>
              <a:t>Mỗi trong số 100 máy khách sẽ được gán 2 phần dữ liệu.</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8388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DB7357-3703-6B6A-3CD5-AB343F03CEE9}"/>
              </a:ext>
            </a:extLst>
          </p:cNvPr>
          <p:cNvSpPr>
            <a:spLocks noGrp="1"/>
          </p:cNvSpPr>
          <p:nvPr>
            <p:ph type="title"/>
          </p:nvPr>
        </p:nvSpPr>
        <p:spPr>
          <a:xfrm>
            <a:off x="457200" y="274638"/>
            <a:ext cx="12115800" cy="1058862"/>
          </a:xfrm>
        </p:spPr>
        <p:txBody>
          <a:bodyPr>
            <a:noAutofit/>
          </a:bodyPr>
          <a:lstStyle/>
          <a:p>
            <a:pPr algn="l"/>
            <a:r>
              <a:rPr lang="en-US" sz="4000" b="1" dirty="0">
                <a:latin typeface="Times New Roman" panose="02020603050405020304" pitchFamily="18" charset="0"/>
                <a:cs typeface="Times New Roman" panose="02020603050405020304" pitchFamily="18" charset="0"/>
              </a:rPr>
              <a:t>III.</a:t>
            </a:r>
            <a:r>
              <a:rPr lang="en-US" sz="4000" b="1" i="0" dirty="0">
                <a:solidFill>
                  <a:srgbClr val="292929"/>
                </a:solidFill>
                <a:effectLst/>
                <a:latin typeface="Times New Roman" panose="02020603050405020304" pitchFamily="18" charset="0"/>
                <a:cs typeface="Times New Roman" panose="02020603050405020304" pitchFamily="18" charset="0"/>
              </a:rPr>
              <a:t> Experiments and Results</a:t>
            </a:r>
            <a:br>
              <a:rPr lang="en-US" sz="4000" b="1" i="0" dirty="0">
                <a:solidFill>
                  <a:srgbClr val="292929"/>
                </a:solidFill>
                <a:effectLst/>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sp>
        <p:nvSpPr>
          <p:cNvPr id="3" name="AutoShape 4">
            <a:extLst>
              <a:ext uri="{FF2B5EF4-FFF2-40B4-BE49-F238E27FC236}">
                <a16:creationId xmlns:a16="http://schemas.microsoft.com/office/drawing/2014/main" id="{B5CBB2CF-9EE5-80E5-8944-EF7A18578A4D}"/>
              </a:ext>
            </a:extLst>
          </p:cNvPr>
          <p:cNvSpPr>
            <a:spLocks noGrp="1" noChangeAspect="1" noChangeArrowheads="1"/>
          </p:cNvSpPr>
          <p:nvPr>
            <p:ph idx="1"/>
          </p:nvPr>
        </p:nvSpPr>
        <p:spPr bwMode="auto">
          <a:xfrm>
            <a:off x="476250" y="1104900"/>
            <a:ext cx="17602200" cy="419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lnSpcReduction="10000"/>
          </a:bodyPr>
          <a:lstStyle/>
          <a:p>
            <a:pPr marL="514350" indent="-514350">
              <a:buFont typeface="+mj-lt"/>
              <a:buAutoNum type="arabicPeriod"/>
            </a:pPr>
            <a:r>
              <a:rPr lang="en-US" b="1" i="0" dirty="0" err="1">
                <a:solidFill>
                  <a:srgbClr val="1B1B1B"/>
                </a:solidFill>
                <a:effectLst/>
                <a:latin typeface="Times New Roman" panose="02020603050405020304" pitchFamily="18" charset="0"/>
                <a:cs typeface="Times New Roman" panose="02020603050405020304" pitchFamily="18" charset="0"/>
              </a:rPr>
              <a:t>Tăng</a:t>
            </a:r>
            <a:r>
              <a:rPr lang="en-US" b="1" i="0" dirty="0">
                <a:solidFill>
                  <a:srgbClr val="1B1B1B"/>
                </a:solidFill>
                <a:effectLst/>
                <a:latin typeface="Times New Roman" panose="02020603050405020304" pitchFamily="18" charset="0"/>
                <a:cs typeface="Times New Roman" panose="02020603050405020304" pitchFamily="18" charset="0"/>
              </a:rPr>
              <a:t> </a:t>
            </a:r>
            <a:r>
              <a:rPr lang="en-US" b="1" i="0" dirty="0" err="1">
                <a:solidFill>
                  <a:srgbClr val="1B1B1B"/>
                </a:solidFill>
                <a:effectLst/>
                <a:latin typeface="Times New Roman" panose="02020603050405020304" pitchFamily="18" charset="0"/>
                <a:cs typeface="Times New Roman" panose="02020603050405020304" pitchFamily="18" charset="0"/>
              </a:rPr>
              <a:t>xử</a:t>
            </a:r>
            <a:r>
              <a:rPr lang="en-US" b="1" i="0" dirty="0">
                <a:solidFill>
                  <a:srgbClr val="1B1B1B"/>
                </a:solidFill>
                <a:effectLst/>
                <a:latin typeface="Times New Roman" panose="02020603050405020304" pitchFamily="18" charset="0"/>
                <a:cs typeface="Times New Roman" panose="02020603050405020304" pitchFamily="18" charset="0"/>
              </a:rPr>
              <a:t> </a:t>
            </a:r>
            <a:r>
              <a:rPr lang="en-US" b="1" i="0" dirty="0" err="1">
                <a:solidFill>
                  <a:srgbClr val="1B1B1B"/>
                </a:solidFill>
                <a:effectLst/>
                <a:latin typeface="Times New Roman" panose="02020603050405020304" pitchFamily="18" charset="0"/>
                <a:cs typeface="Times New Roman" panose="02020603050405020304" pitchFamily="18" charset="0"/>
              </a:rPr>
              <a:t>lý</a:t>
            </a:r>
            <a:r>
              <a:rPr lang="en-US" b="1" i="0" dirty="0">
                <a:solidFill>
                  <a:srgbClr val="1B1B1B"/>
                </a:solidFill>
                <a:effectLst/>
                <a:latin typeface="Times New Roman" panose="02020603050405020304" pitchFamily="18" charset="0"/>
                <a:cs typeface="Times New Roman" panose="02020603050405020304" pitchFamily="18" charset="0"/>
              </a:rPr>
              <a:t> song </a:t>
            </a:r>
            <a:r>
              <a:rPr lang="en-US" b="1" i="0" dirty="0" err="1">
                <a:solidFill>
                  <a:srgbClr val="1B1B1B"/>
                </a:solidFill>
                <a:effectLst/>
                <a:latin typeface="Times New Roman" panose="02020603050405020304" pitchFamily="18" charset="0"/>
                <a:cs typeface="Times New Roman" panose="02020603050405020304" pitchFamily="18" charset="0"/>
              </a:rPr>
              <a:t>song</a:t>
            </a:r>
            <a:r>
              <a:rPr lang="en-US" b="1" i="0" dirty="0">
                <a:solidFill>
                  <a:srgbClr val="1B1B1B"/>
                </a:solidFill>
                <a:effectLst/>
                <a:latin typeface="Times New Roman" panose="02020603050405020304" pitchFamily="18" charset="0"/>
                <a:cs typeface="Times New Roman" panose="02020603050405020304" pitchFamily="18" charset="0"/>
              </a:rPr>
              <a:t>:</a:t>
            </a:r>
            <a:endParaRPr lang="en-US" b="0" i="0" dirty="0">
              <a:solidFill>
                <a:srgbClr val="1B1B1B"/>
              </a:solidFill>
              <a:effectLst/>
              <a:latin typeface="Times New Roman" panose="02020603050405020304" pitchFamily="18" charset="0"/>
              <a:cs typeface="Times New Roman" panose="02020603050405020304" pitchFamily="18" charset="0"/>
            </a:endParaRPr>
          </a:p>
          <a:p>
            <a:r>
              <a:rPr lang="vi-VN" b="0" i="0" dirty="0">
                <a:solidFill>
                  <a:srgbClr val="1B1B1B"/>
                </a:solidFill>
                <a:effectLst/>
                <a:latin typeface="Times New Roman" panose="02020603050405020304" pitchFamily="18" charset="0"/>
                <a:cs typeface="Times New Roman" panose="02020603050405020304" pitchFamily="18" charset="0"/>
              </a:rPr>
              <a:t> Thí nghiệm đầu tiên là thí nghiệm để tìm ra tỷ lệ các </a:t>
            </a:r>
            <a:r>
              <a:rPr lang="vi-VN" b="0" i="0" dirty="0" err="1">
                <a:solidFill>
                  <a:srgbClr val="1B1B1B"/>
                </a:solidFill>
                <a:effectLst/>
                <a:latin typeface="Times New Roman" panose="02020603050405020304" pitchFamily="18" charset="0"/>
                <a:cs typeface="Times New Roman" panose="02020603050405020304" pitchFamily="18" charset="0"/>
              </a:rPr>
              <a:t>client</a:t>
            </a:r>
            <a:r>
              <a:rPr lang="vi-VN" b="0" i="0" dirty="0">
                <a:solidFill>
                  <a:srgbClr val="1B1B1B"/>
                </a:solidFill>
                <a:effectLst/>
                <a:latin typeface="Times New Roman" panose="02020603050405020304" pitchFamily="18" charset="0"/>
                <a:cs typeface="Times New Roman" panose="02020603050405020304" pitchFamily="18" charset="0"/>
              </a:rPr>
              <a:t> tham gia tối ưu C. Trong thí nghiệm này, tác giả thực hiện với hai mô hình là </a:t>
            </a:r>
            <a:r>
              <a:rPr lang="en-US" b="0" i="0" dirty="0">
                <a:solidFill>
                  <a:srgbClr val="1B1B1B"/>
                </a:solidFill>
                <a:effectLst/>
                <a:latin typeface="Times New Roman" panose="02020603050405020304" pitchFamily="18" charset="0"/>
                <a:cs typeface="Times New Roman" panose="02020603050405020304" pitchFamily="18" charset="0"/>
              </a:rPr>
              <a:t>2</a:t>
            </a:r>
            <a:r>
              <a:rPr lang="vi-VN" b="0" i="0" dirty="0">
                <a:solidFill>
                  <a:srgbClr val="1B1B1B"/>
                </a:solidFill>
                <a:effectLst/>
                <a:latin typeface="Times New Roman" panose="02020603050405020304" pitchFamily="18" charset="0"/>
                <a:cs typeface="Times New Roman" panose="02020603050405020304" pitchFamily="18" charset="0"/>
              </a:rPr>
              <a:t>NN và CNN cho bài toán MNIST. Kết quả được thể hiện qua bảng dưới.</a:t>
            </a:r>
            <a:endParaRPr lang="en-US" b="0" i="0" dirty="0">
              <a:solidFill>
                <a:srgbClr val="1B1B1B"/>
              </a:solidFill>
              <a:effectLst/>
              <a:latin typeface="Times New Roman" panose="02020603050405020304" pitchFamily="18" charset="0"/>
              <a:cs typeface="Times New Roman" panose="02020603050405020304" pitchFamily="18" charset="0"/>
            </a:endParaRPr>
          </a:p>
          <a:p>
            <a:r>
              <a:rPr lang="vi-VN" b="0" i="0" dirty="0">
                <a:solidFill>
                  <a:srgbClr val="1B1B1B"/>
                </a:solidFill>
                <a:effectLst/>
                <a:latin typeface="Times New Roman" panose="02020603050405020304" pitchFamily="18" charset="0"/>
                <a:cs typeface="Times New Roman" panose="02020603050405020304" pitchFamily="18" charset="0"/>
              </a:rPr>
              <a:t>Mỗi ô trong b</a:t>
            </a:r>
            <a:r>
              <a:rPr lang="en-US" dirty="0">
                <a:solidFill>
                  <a:srgbClr val="1B1B1B"/>
                </a:solidFill>
                <a:latin typeface="Times New Roman" panose="02020603050405020304" pitchFamily="18" charset="0"/>
                <a:cs typeface="Times New Roman" panose="02020603050405020304" pitchFamily="18" charset="0"/>
              </a:rPr>
              <a:t>ả</a:t>
            </a:r>
            <a:r>
              <a:rPr lang="vi-VN" b="0" i="0" dirty="0" err="1">
                <a:solidFill>
                  <a:srgbClr val="1B1B1B"/>
                </a:solidFill>
                <a:effectLst/>
                <a:latin typeface="Times New Roman" panose="02020603050405020304" pitchFamily="18" charset="0"/>
                <a:cs typeface="Times New Roman" panose="02020603050405020304" pitchFamily="18" charset="0"/>
              </a:rPr>
              <a:t>ng</a:t>
            </a:r>
            <a:r>
              <a:rPr lang="vi-VN" b="0" i="0" dirty="0">
                <a:solidFill>
                  <a:srgbClr val="1B1B1B"/>
                </a:solidFill>
                <a:effectLst/>
                <a:latin typeface="Times New Roman" panose="02020603050405020304" pitchFamily="18" charset="0"/>
                <a:cs typeface="Times New Roman" panose="02020603050405020304" pitchFamily="18" charset="0"/>
              </a:rPr>
              <a:t> là số </a:t>
            </a:r>
            <a:r>
              <a:rPr lang="vi-VN" b="0" i="0" dirty="0" err="1">
                <a:solidFill>
                  <a:srgbClr val="1B1B1B"/>
                </a:solidFill>
                <a:effectLst/>
                <a:latin typeface="Times New Roman" panose="02020603050405020304" pitchFamily="18" charset="0"/>
                <a:cs typeface="Times New Roman" panose="02020603050405020304" pitchFamily="18" charset="0"/>
              </a:rPr>
              <a:t>round</a:t>
            </a:r>
            <a:r>
              <a:rPr lang="vi-VN" b="0" i="0" dirty="0">
                <a:solidFill>
                  <a:srgbClr val="1B1B1B"/>
                </a:solidFill>
                <a:effectLst/>
                <a:latin typeface="Times New Roman" panose="02020603050405020304" pitchFamily="18" charset="0"/>
                <a:cs typeface="Times New Roman" panose="02020603050405020304" pitchFamily="18" charset="0"/>
              </a:rPr>
              <a:t> cần thiết để thu được độ chính xác </a:t>
            </a:r>
            <a:r>
              <a:rPr lang="vi-VN" b="0" i="0" dirty="0" err="1">
                <a:solidFill>
                  <a:srgbClr val="1B1B1B"/>
                </a:solidFill>
                <a:effectLst/>
                <a:latin typeface="Times New Roman" panose="02020603050405020304" pitchFamily="18" charset="0"/>
                <a:cs typeface="Times New Roman" panose="02020603050405020304" pitchFamily="18" charset="0"/>
              </a:rPr>
              <a:t>test</a:t>
            </a:r>
            <a:r>
              <a:rPr lang="vi-VN" b="0" i="0" dirty="0">
                <a:solidFill>
                  <a:srgbClr val="1B1B1B"/>
                </a:solidFill>
                <a:effectLst/>
                <a:latin typeface="Times New Roman" panose="02020603050405020304" pitchFamily="18" charset="0"/>
                <a:cs typeface="Times New Roman" panose="02020603050405020304" pitchFamily="18" charset="0"/>
              </a:rPr>
              <a:t> 97% với </a:t>
            </a:r>
            <a:r>
              <a:rPr lang="en-US" b="0" i="0" dirty="0">
                <a:solidFill>
                  <a:srgbClr val="1B1B1B"/>
                </a:solidFill>
                <a:effectLst/>
                <a:latin typeface="Times New Roman" panose="02020603050405020304" pitchFamily="18" charset="0"/>
                <a:cs typeface="Times New Roman" panose="02020603050405020304" pitchFamily="18" charset="0"/>
              </a:rPr>
              <a:t>2</a:t>
            </a:r>
            <a:r>
              <a:rPr lang="vi-VN" b="0" i="0" dirty="0">
                <a:solidFill>
                  <a:srgbClr val="1B1B1B"/>
                </a:solidFill>
                <a:effectLst/>
                <a:latin typeface="Times New Roman" panose="02020603050405020304" pitchFamily="18" charset="0"/>
                <a:cs typeface="Times New Roman" panose="02020603050405020304" pitchFamily="18" charset="0"/>
              </a:rPr>
              <a:t>NN và 99% với CNN. Các ô không có kết quả là các thử nghiệm vượt quá thời gian cho phép.</a:t>
            </a:r>
            <a:endParaRPr lang="en-US" b="0" i="0" dirty="0">
              <a:solidFill>
                <a:srgbClr val="1B1B1B"/>
              </a:solidFill>
              <a:effectLst/>
              <a:latin typeface="Times New Roman" panose="02020603050405020304" pitchFamily="18" charset="0"/>
              <a:cs typeface="Times New Roman" panose="02020603050405020304" pitchFamily="18" charset="0"/>
            </a:endParaRPr>
          </a:p>
          <a:p>
            <a:r>
              <a:rPr lang="vi-VN" b="0" i="0" dirty="0">
                <a:solidFill>
                  <a:srgbClr val="1B1B1B"/>
                </a:solidFill>
                <a:effectLst/>
                <a:latin typeface="Times New Roman" panose="02020603050405020304" pitchFamily="18" charset="0"/>
                <a:cs typeface="Times New Roman" panose="02020603050405020304" pitchFamily="18" charset="0"/>
              </a:rPr>
              <a:t>Từ kết quả này, ta thấy được với </a:t>
            </a:r>
            <a:r>
              <a:rPr lang="vi-VN" b="0" i="1" dirty="0">
                <a:solidFill>
                  <a:srgbClr val="1B1B1B"/>
                </a:solidFill>
                <a:effectLst/>
                <a:latin typeface="Times New Roman" panose="02020603050405020304" pitchFamily="18" charset="0"/>
                <a:cs typeface="Times New Roman" panose="02020603050405020304" pitchFamily="18" charset="0"/>
              </a:rPr>
              <a:t>B</a:t>
            </a:r>
            <a:r>
              <a:rPr lang="vi-VN" b="0" dirty="0">
                <a:solidFill>
                  <a:srgbClr val="1B1B1B"/>
                </a:solidFill>
                <a:effectLst/>
                <a:latin typeface="Times New Roman" panose="02020603050405020304" pitchFamily="18" charset="0"/>
                <a:cs typeface="Times New Roman" panose="02020603050405020304" pitchFamily="18" charset="0"/>
              </a:rPr>
              <a:t>=10</a:t>
            </a:r>
            <a:r>
              <a:rPr lang="vi-VN" b="0" i="0" dirty="0">
                <a:solidFill>
                  <a:srgbClr val="1B1B1B"/>
                </a:solidFill>
                <a:effectLst/>
                <a:latin typeface="Times New Roman" panose="02020603050405020304" pitchFamily="18" charset="0"/>
                <a:cs typeface="Times New Roman" panose="02020603050405020304" pitchFamily="18" charset="0"/>
              </a:rPr>
              <a:t>, số lượng </a:t>
            </a:r>
            <a:r>
              <a:rPr lang="vi-VN" b="0" i="0" dirty="0" err="1">
                <a:solidFill>
                  <a:srgbClr val="1B1B1B"/>
                </a:solidFill>
                <a:effectLst/>
                <a:latin typeface="Times New Roman" panose="02020603050405020304" pitchFamily="18" charset="0"/>
                <a:cs typeface="Times New Roman" panose="02020603050405020304" pitchFamily="18" charset="0"/>
              </a:rPr>
              <a:t>round</a:t>
            </a:r>
            <a:r>
              <a:rPr lang="vi-VN" b="0" i="0" dirty="0">
                <a:solidFill>
                  <a:srgbClr val="1B1B1B"/>
                </a:solidFill>
                <a:effectLst/>
                <a:latin typeface="Times New Roman" panose="02020603050405020304" pitchFamily="18" charset="0"/>
                <a:cs typeface="Times New Roman" panose="02020603050405020304" pitchFamily="18" charset="0"/>
              </a:rPr>
              <a:t> cần thiết giảm đáng kể. Ngoài ra, </a:t>
            </a:r>
            <a:r>
              <a:rPr lang="vi-VN" b="0" i="1" dirty="0">
                <a:solidFill>
                  <a:srgbClr val="1B1B1B"/>
                </a:solidFill>
                <a:effectLst/>
                <a:latin typeface="Times New Roman" panose="02020603050405020304" pitchFamily="18" charset="0"/>
                <a:cs typeface="Times New Roman" panose="02020603050405020304" pitchFamily="18" charset="0"/>
              </a:rPr>
              <a:t>C</a:t>
            </a:r>
            <a:r>
              <a:rPr lang="vi-VN" b="0" dirty="0">
                <a:solidFill>
                  <a:srgbClr val="1B1B1B"/>
                </a:solidFill>
                <a:effectLst/>
                <a:latin typeface="Times New Roman" panose="02020603050405020304" pitchFamily="18" charset="0"/>
                <a:cs typeface="Times New Roman" panose="02020603050405020304" pitchFamily="18" charset="0"/>
              </a:rPr>
              <a:t>=0.1</a:t>
            </a:r>
            <a:r>
              <a:rPr lang="vi-VN" b="0" i="0" dirty="0">
                <a:solidFill>
                  <a:srgbClr val="1B1B1B"/>
                </a:solidFill>
                <a:effectLst/>
                <a:latin typeface="Times New Roman" panose="02020603050405020304" pitchFamily="18" charset="0"/>
                <a:cs typeface="Times New Roman" panose="02020603050405020304" pitchFamily="18" charset="0"/>
              </a:rPr>
              <a:t> cho số lượng </a:t>
            </a:r>
            <a:r>
              <a:rPr lang="vi-VN" b="0" i="0" dirty="0" err="1">
                <a:solidFill>
                  <a:srgbClr val="1B1B1B"/>
                </a:solidFill>
                <a:effectLst/>
                <a:latin typeface="Times New Roman" panose="02020603050405020304" pitchFamily="18" charset="0"/>
                <a:cs typeface="Times New Roman" panose="02020603050405020304" pitchFamily="18" charset="0"/>
              </a:rPr>
              <a:t>round</a:t>
            </a:r>
            <a:r>
              <a:rPr lang="vi-VN" b="0" i="0" dirty="0">
                <a:solidFill>
                  <a:srgbClr val="1B1B1B"/>
                </a:solidFill>
                <a:effectLst/>
                <a:latin typeface="Times New Roman" panose="02020603050405020304" pitchFamily="18" charset="0"/>
                <a:cs typeface="Times New Roman" panose="02020603050405020304" pitchFamily="18" charset="0"/>
              </a:rPr>
              <a:t> cần thiết tốt trong khi cân bằng với việc tính toán hiệu quả</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55BC3B6-4273-B5B0-9F17-01B8265FA01E}"/>
              </a:ext>
            </a:extLst>
          </p:cNvPr>
          <p:cNvPicPr>
            <a:picLocks noChangeAspect="1"/>
          </p:cNvPicPr>
          <p:nvPr/>
        </p:nvPicPr>
        <p:blipFill>
          <a:blip r:embed="rId2"/>
          <a:stretch>
            <a:fillRect/>
          </a:stretch>
        </p:blipFill>
        <p:spPr>
          <a:xfrm>
            <a:off x="1033465" y="5143500"/>
            <a:ext cx="7500937" cy="4724400"/>
          </a:xfrm>
          <a:prstGeom prst="rect">
            <a:avLst/>
          </a:prstGeom>
        </p:spPr>
      </p:pic>
      <p:pic>
        <p:nvPicPr>
          <p:cNvPr id="7" name="Picture 6">
            <a:extLst>
              <a:ext uri="{FF2B5EF4-FFF2-40B4-BE49-F238E27FC236}">
                <a16:creationId xmlns:a16="http://schemas.microsoft.com/office/drawing/2014/main" id="{A05D60F2-0C05-D44B-E5D3-544CA32AC606}"/>
              </a:ext>
            </a:extLst>
          </p:cNvPr>
          <p:cNvPicPr>
            <a:picLocks noChangeAspect="1"/>
          </p:cNvPicPr>
          <p:nvPr/>
        </p:nvPicPr>
        <p:blipFill>
          <a:blip r:embed="rId3"/>
          <a:stretch>
            <a:fillRect/>
          </a:stretch>
        </p:blipFill>
        <p:spPr>
          <a:xfrm>
            <a:off x="9753599" y="5143501"/>
            <a:ext cx="7620000" cy="4724399"/>
          </a:xfrm>
          <a:prstGeom prst="rect">
            <a:avLst/>
          </a:prstGeom>
        </p:spPr>
      </p:pic>
    </p:spTree>
    <p:extLst>
      <p:ext uri="{BB962C8B-B14F-4D97-AF65-F5344CB8AC3E}">
        <p14:creationId xmlns:p14="http://schemas.microsoft.com/office/powerpoint/2010/main" val="3661453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7D819-D6B8-FE53-37B0-7D11A4610493}"/>
              </a:ext>
            </a:extLst>
          </p:cNvPr>
          <p:cNvSpPr>
            <a:spLocks noGrp="1"/>
          </p:cNvSpPr>
          <p:nvPr>
            <p:ph type="title"/>
          </p:nvPr>
        </p:nvSpPr>
        <p:spPr>
          <a:xfrm>
            <a:off x="457200" y="495300"/>
            <a:ext cx="8229600" cy="609600"/>
          </a:xfrm>
        </p:spPr>
        <p:txBody>
          <a:bodyPr>
            <a:normAutofit fontScale="90000"/>
          </a:bodyPr>
          <a:lstStyle/>
          <a:p>
            <a:pPr algn="l"/>
            <a:r>
              <a:rPr lang="en-US" sz="4400" b="1" dirty="0">
                <a:latin typeface="Times New Roman" panose="02020603050405020304" pitchFamily="18" charset="0"/>
                <a:cs typeface="Times New Roman" panose="02020603050405020304" pitchFamily="18" charset="0"/>
              </a:rPr>
              <a:t>III.</a:t>
            </a:r>
            <a:r>
              <a:rPr lang="en-US" sz="4400" b="1" i="0" dirty="0">
                <a:solidFill>
                  <a:srgbClr val="292929"/>
                </a:solidFill>
                <a:effectLst/>
                <a:latin typeface="Times New Roman" panose="02020603050405020304" pitchFamily="18" charset="0"/>
                <a:cs typeface="Times New Roman" panose="02020603050405020304" pitchFamily="18" charset="0"/>
              </a:rPr>
              <a:t> Experiments and Results</a:t>
            </a:r>
            <a:br>
              <a:rPr lang="en-US" b="1" i="0" dirty="0">
                <a:solidFill>
                  <a:srgbClr val="292929"/>
                </a:solidFill>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6A8F2794-54BA-D091-F83E-18D31C2199BC}"/>
              </a:ext>
            </a:extLst>
          </p:cNvPr>
          <p:cNvSpPr>
            <a:spLocks noGrp="1"/>
          </p:cNvSpPr>
          <p:nvPr>
            <p:ph idx="1"/>
          </p:nvPr>
        </p:nvSpPr>
        <p:spPr>
          <a:xfrm>
            <a:off x="404812" y="1104900"/>
            <a:ext cx="17221200" cy="3009900"/>
          </a:xfrm>
        </p:spPr>
        <p:txBody>
          <a:bodyPr>
            <a:normAutofit lnSpcReduction="10000"/>
          </a:bodyPr>
          <a:lstStyle/>
          <a:p>
            <a:pPr marL="0" indent="0">
              <a:buNone/>
            </a:pPr>
            <a:r>
              <a:rPr lang="en-US" dirty="0">
                <a:latin typeface="Times New Roman" panose="02020603050405020304" pitchFamily="18" charset="0"/>
                <a:cs typeface="Times New Roman" panose="02020603050405020304" pitchFamily="18" charset="0"/>
              </a:rPr>
              <a:t>2. </a:t>
            </a:r>
            <a:r>
              <a:rPr lang="vi-VN" b="1" i="0" dirty="0">
                <a:solidFill>
                  <a:srgbClr val="1B1B1B"/>
                </a:solidFill>
                <a:effectLst/>
                <a:latin typeface="Times New Roman" panose="02020603050405020304" pitchFamily="18" charset="0"/>
                <a:cs typeface="Times New Roman" panose="02020603050405020304" pitchFamily="18" charset="0"/>
              </a:rPr>
              <a:t>Tăng lượng tính toán mỗi </a:t>
            </a:r>
            <a:r>
              <a:rPr lang="vi-VN" b="1" i="0" dirty="0" err="1">
                <a:solidFill>
                  <a:srgbClr val="1B1B1B"/>
                </a:solidFill>
                <a:effectLst/>
                <a:latin typeface="Times New Roman" panose="02020603050405020304" pitchFamily="18" charset="0"/>
                <a:cs typeface="Times New Roman" panose="02020603050405020304" pitchFamily="18" charset="0"/>
              </a:rPr>
              <a:t>client</a:t>
            </a:r>
            <a:endParaRPr lang="en-US" b="1" i="0" dirty="0">
              <a:solidFill>
                <a:srgbClr val="1B1B1B"/>
              </a:solidFill>
              <a:effectLst/>
              <a:latin typeface="Times New Roman" panose="02020603050405020304" pitchFamily="18" charset="0"/>
              <a:cs typeface="Times New Roman" panose="02020603050405020304" pitchFamily="18" charset="0"/>
            </a:endParaRPr>
          </a:p>
          <a:p>
            <a:r>
              <a:rPr lang="vi-VN" b="0" i="0" dirty="0">
                <a:solidFill>
                  <a:srgbClr val="1B1B1B"/>
                </a:solidFill>
                <a:effectLst/>
                <a:latin typeface="Times New Roman" panose="02020603050405020304" pitchFamily="18" charset="0"/>
                <a:cs typeface="Times New Roman" panose="02020603050405020304" pitchFamily="18" charset="0"/>
              </a:rPr>
              <a:t>Trong thí nghiệm này, tác giả tăng khối lượng tính toán của phía </a:t>
            </a:r>
            <a:r>
              <a:rPr lang="vi-VN" b="0" i="0" dirty="0" err="1">
                <a:solidFill>
                  <a:srgbClr val="1B1B1B"/>
                </a:solidFill>
                <a:effectLst/>
                <a:latin typeface="Times New Roman" panose="02020603050405020304" pitchFamily="18" charset="0"/>
                <a:cs typeface="Times New Roman" panose="02020603050405020304" pitchFamily="18" charset="0"/>
              </a:rPr>
              <a:t>client</a:t>
            </a:r>
            <a:r>
              <a:rPr lang="vi-VN" b="0" i="0" dirty="0">
                <a:solidFill>
                  <a:srgbClr val="1B1B1B"/>
                </a:solidFill>
                <a:effectLst/>
                <a:latin typeface="Times New Roman" panose="02020603050405020304" pitchFamily="18" charset="0"/>
                <a:cs typeface="Times New Roman" panose="02020603050405020304" pitchFamily="18" charset="0"/>
              </a:rPr>
              <a:t> bằng cách giảm </a:t>
            </a:r>
            <a:r>
              <a:rPr lang="vi-VN" b="0" i="1" dirty="0">
                <a:solidFill>
                  <a:srgbClr val="1B1B1B"/>
                </a:solidFill>
                <a:effectLst/>
                <a:latin typeface="Times New Roman" panose="02020603050405020304" pitchFamily="18" charset="0"/>
                <a:cs typeface="Times New Roman" panose="02020603050405020304" pitchFamily="18" charset="0"/>
              </a:rPr>
              <a:t>B</a:t>
            </a:r>
            <a:r>
              <a:rPr lang="vi-VN" b="0" i="0" dirty="0">
                <a:solidFill>
                  <a:srgbClr val="1B1B1B"/>
                </a:solidFill>
                <a:effectLst/>
                <a:latin typeface="Times New Roman" panose="02020603050405020304" pitchFamily="18" charset="0"/>
                <a:cs typeface="Times New Roman" panose="02020603050405020304" pitchFamily="18" charset="0"/>
              </a:rPr>
              <a:t> hoặc tăng </a:t>
            </a:r>
            <a:r>
              <a:rPr lang="vi-VN" b="0" i="1" dirty="0">
                <a:solidFill>
                  <a:srgbClr val="1B1B1B"/>
                </a:solidFill>
                <a:effectLst/>
                <a:latin typeface="Times New Roman" panose="02020603050405020304" pitchFamily="18" charset="0"/>
                <a:cs typeface="Times New Roman" panose="02020603050405020304" pitchFamily="18" charset="0"/>
              </a:rPr>
              <a:t>E</a:t>
            </a:r>
            <a:r>
              <a:rPr lang="vi-VN" b="0" i="0" dirty="0">
                <a:solidFill>
                  <a:srgbClr val="1B1B1B"/>
                </a:solidFill>
                <a:effectLst/>
                <a:latin typeface="Times New Roman" panose="02020603050405020304" pitchFamily="18" charset="0"/>
                <a:cs typeface="Times New Roman" panose="02020603050405020304" pitchFamily="18" charset="0"/>
              </a:rPr>
              <a:t> hoặc cả hai.</a:t>
            </a:r>
            <a:endParaRPr lang="en-US" b="0" i="0" dirty="0">
              <a:solidFill>
                <a:srgbClr val="1B1B1B"/>
              </a:solidFill>
              <a:effectLst/>
              <a:latin typeface="Times New Roman" panose="02020603050405020304" pitchFamily="18" charset="0"/>
              <a:cs typeface="Times New Roman" panose="02020603050405020304" pitchFamily="18" charset="0"/>
            </a:endParaRPr>
          </a:p>
          <a:p>
            <a:r>
              <a:rPr lang="vi-VN" b="0" i="0" dirty="0">
                <a:solidFill>
                  <a:srgbClr val="1B1B1B"/>
                </a:solidFill>
                <a:effectLst/>
                <a:latin typeface="Times New Roman" panose="02020603050405020304" pitchFamily="18" charset="0"/>
                <a:cs typeface="Times New Roman" panose="02020603050405020304" pitchFamily="18" charset="0"/>
              </a:rPr>
              <a:t>Ở đây giải thuật F</a:t>
            </a:r>
            <a:r>
              <a:rPr lang="en-US" b="0" i="0" dirty="0" err="1">
                <a:solidFill>
                  <a:srgbClr val="1B1B1B"/>
                </a:solidFill>
                <a:effectLst/>
                <a:latin typeface="Times New Roman" panose="02020603050405020304" pitchFamily="18" charset="0"/>
                <a:cs typeface="Times New Roman" panose="02020603050405020304" pitchFamily="18" charset="0"/>
              </a:rPr>
              <a:t>edSGD</a:t>
            </a:r>
            <a:r>
              <a:rPr lang="vi-VN" b="0" i="0" dirty="0">
                <a:solidFill>
                  <a:srgbClr val="1B1B1B"/>
                </a:solidFill>
                <a:effectLst/>
                <a:latin typeface="Times New Roman" panose="02020603050405020304" pitchFamily="18" charset="0"/>
                <a:cs typeface="Times New Roman" panose="02020603050405020304" pitchFamily="18" charset="0"/>
              </a:rPr>
              <a:t> tương ứng với F</a:t>
            </a:r>
            <a:r>
              <a:rPr lang="en-US" b="0" i="0" dirty="0">
                <a:solidFill>
                  <a:srgbClr val="1B1B1B"/>
                </a:solidFill>
                <a:effectLst/>
                <a:latin typeface="Times New Roman" panose="02020603050405020304" pitchFamily="18" charset="0"/>
                <a:cs typeface="Times New Roman" panose="02020603050405020304" pitchFamily="18" charset="0"/>
              </a:rPr>
              <a:t>ed</a:t>
            </a:r>
            <a:r>
              <a:rPr lang="vi-VN" b="0" i="0" dirty="0">
                <a:solidFill>
                  <a:srgbClr val="1B1B1B"/>
                </a:solidFill>
                <a:effectLst/>
                <a:latin typeface="Times New Roman" panose="02020603050405020304" pitchFamily="18" charset="0"/>
                <a:cs typeface="Times New Roman" panose="02020603050405020304" pitchFamily="18" charset="0"/>
              </a:rPr>
              <a:t>A</a:t>
            </a:r>
            <a:r>
              <a:rPr lang="en-US" b="0" i="0" dirty="0">
                <a:solidFill>
                  <a:srgbClr val="1B1B1B"/>
                </a:solidFill>
                <a:effectLst/>
                <a:latin typeface="Times New Roman" panose="02020603050405020304" pitchFamily="18" charset="0"/>
                <a:cs typeface="Times New Roman" panose="02020603050405020304" pitchFamily="18" charset="0"/>
              </a:rPr>
              <a:t>vg</a:t>
            </a:r>
            <a:r>
              <a:rPr lang="vi-VN" b="0" i="0" dirty="0">
                <a:solidFill>
                  <a:srgbClr val="1B1B1B"/>
                </a:solidFill>
                <a:effectLst/>
                <a:latin typeface="Times New Roman" panose="02020603050405020304" pitchFamily="18" charset="0"/>
                <a:cs typeface="Times New Roman" panose="02020603050405020304" pitchFamily="18" charset="0"/>
              </a:rPr>
              <a:t> với </a:t>
            </a:r>
            <a:r>
              <a:rPr lang="en-US" i="0" dirty="0">
                <a:solidFill>
                  <a:srgbClr val="1B1B1B"/>
                </a:solidFill>
                <a:latin typeface="Times New Roman" panose="02020603050405020304" pitchFamily="18" charset="0"/>
                <a:cs typeface="Times New Roman" panose="02020603050405020304" pitchFamily="18" charset="0"/>
              </a:rPr>
              <a:t>E =1 </a:t>
            </a:r>
            <a:r>
              <a:rPr lang="en-US" i="0" dirty="0" err="1">
                <a:solidFill>
                  <a:srgbClr val="1B1B1B"/>
                </a:solidFill>
                <a:latin typeface="Times New Roman" panose="02020603050405020304" pitchFamily="18" charset="0"/>
                <a:cs typeface="Times New Roman" panose="02020603050405020304" pitchFamily="18" charset="0"/>
              </a:rPr>
              <a:t>và</a:t>
            </a:r>
            <a:r>
              <a:rPr lang="en-US" i="0" dirty="0">
                <a:solidFill>
                  <a:srgbClr val="1B1B1B"/>
                </a:solidFill>
                <a:latin typeface="Times New Roman" panose="02020603050405020304" pitchFamily="18" charset="0"/>
                <a:cs typeface="Times New Roman" panose="02020603050405020304" pitchFamily="18" charset="0"/>
              </a:rPr>
              <a:t> B = ∞</a:t>
            </a:r>
            <a:r>
              <a:rPr lang="vi-VN" b="0" i="0" dirty="0">
                <a:solidFill>
                  <a:srgbClr val="1B1B1B"/>
                </a:solidFill>
                <a:effectLst/>
                <a:latin typeface="Times New Roman" panose="02020603050405020304" pitchFamily="18" charset="0"/>
                <a:cs typeface="Times New Roman" panose="02020603050405020304" pitchFamily="18" charset="0"/>
              </a:rPr>
              <a:t>. Qua kết quả trên ta có thể thấy việc tăng khối lượng tính toán ở phía </a:t>
            </a:r>
            <a:r>
              <a:rPr lang="vi-VN" b="0" i="0" dirty="0" err="1">
                <a:solidFill>
                  <a:srgbClr val="1B1B1B"/>
                </a:solidFill>
                <a:effectLst/>
                <a:latin typeface="Times New Roman" panose="02020603050405020304" pitchFamily="18" charset="0"/>
                <a:cs typeface="Times New Roman" panose="02020603050405020304" pitchFamily="18" charset="0"/>
              </a:rPr>
              <a:t>client</a:t>
            </a:r>
            <a:r>
              <a:rPr lang="vi-VN" b="0" i="0" dirty="0">
                <a:solidFill>
                  <a:srgbClr val="1B1B1B"/>
                </a:solidFill>
                <a:effectLst/>
                <a:latin typeface="Times New Roman" panose="02020603050405020304" pitchFamily="18" charset="0"/>
                <a:cs typeface="Times New Roman" panose="02020603050405020304" pitchFamily="18" charset="0"/>
              </a:rPr>
              <a:t> có thể làm giảm số </a:t>
            </a:r>
            <a:r>
              <a:rPr lang="vi-VN" b="0" i="0" dirty="0" err="1">
                <a:solidFill>
                  <a:srgbClr val="1B1B1B"/>
                </a:solidFill>
                <a:effectLst/>
                <a:latin typeface="Times New Roman" panose="02020603050405020304" pitchFamily="18" charset="0"/>
                <a:cs typeface="Times New Roman" panose="02020603050405020304" pitchFamily="18" charset="0"/>
              </a:rPr>
              <a:t>round</a:t>
            </a:r>
            <a:r>
              <a:rPr lang="vi-VN" b="0" i="0" dirty="0">
                <a:solidFill>
                  <a:srgbClr val="1B1B1B"/>
                </a:solidFill>
                <a:effectLst/>
                <a:latin typeface="Times New Roman" panose="02020603050405020304" pitchFamily="18" charset="0"/>
                <a:cs typeface="Times New Roman" panose="02020603050405020304" pitchFamily="18" charset="0"/>
              </a:rPr>
              <a:t> cần thiết để thu được độ chính xác mong muốn</a:t>
            </a:r>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37FA0E2-2980-831A-D01B-C0447F438777}"/>
              </a:ext>
            </a:extLst>
          </p:cNvPr>
          <p:cNvPicPr>
            <a:picLocks noChangeAspect="1"/>
          </p:cNvPicPr>
          <p:nvPr/>
        </p:nvPicPr>
        <p:blipFill>
          <a:blip r:embed="rId2"/>
          <a:stretch>
            <a:fillRect/>
          </a:stretch>
        </p:blipFill>
        <p:spPr>
          <a:xfrm>
            <a:off x="828675" y="4762500"/>
            <a:ext cx="8253412" cy="4810125"/>
          </a:xfrm>
          <a:prstGeom prst="rect">
            <a:avLst/>
          </a:prstGeom>
        </p:spPr>
      </p:pic>
      <p:pic>
        <p:nvPicPr>
          <p:cNvPr id="9" name="Picture 8">
            <a:extLst>
              <a:ext uri="{FF2B5EF4-FFF2-40B4-BE49-F238E27FC236}">
                <a16:creationId xmlns:a16="http://schemas.microsoft.com/office/drawing/2014/main" id="{B17AF737-CC82-C7C6-2801-14D5A4EC891B}"/>
              </a:ext>
            </a:extLst>
          </p:cNvPr>
          <p:cNvPicPr>
            <a:picLocks noChangeAspect="1"/>
          </p:cNvPicPr>
          <p:nvPr/>
        </p:nvPicPr>
        <p:blipFill>
          <a:blip r:embed="rId3"/>
          <a:stretch>
            <a:fillRect/>
          </a:stretch>
        </p:blipFill>
        <p:spPr>
          <a:xfrm>
            <a:off x="9372600" y="4724400"/>
            <a:ext cx="8253412" cy="4810125"/>
          </a:xfrm>
          <a:prstGeom prst="rect">
            <a:avLst/>
          </a:prstGeom>
        </p:spPr>
      </p:pic>
    </p:spTree>
    <p:extLst>
      <p:ext uri="{BB962C8B-B14F-4D97-AF65-F5344CB8AC3E}">
        <p14:creationId xmlns:p14="http://schemas.microsoft.com/office/powerpoint/2010/main" val="2729312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955D1-9981-3D61-153A-F61E74977AE6}"/>
              </a:ext>
            </a:extLst>
          </p:cNvPr>
          <p:cNvSpPr>
            <a:spLocks noGrp="1"/>
          </p:cNvSpPr>
          <p:nvPr>
            <p:ph type="title"/>
          </p:nvPr>
        </p:nvSpPr>
        <p:spPr/>
        <p:txBody>
          <a:bodyPr>
            <a:normAutofit fontScale="90000"/>
          </a:bodyPr>
          <a:lstStyle/>
          <a:p>
            <a:pPr algn="l"/>
            <a:r>
              <a:rPr lang="en-US" sz="4400" b="1" dirty="0">
                <a:latin typeface="Times New Roman" panose="02020603050405020304" pitchFamily="18" charset="0"/>
                <a:cs typeface="Times New Roman" panose="02020603050405020304" pitchFamily="18" charset="0"/>
              </a:rPr>
              <a:t>III.</a:t>
            </a:r>
            <a:r>
              <a:rPr lang="en-US" sz="4400" b="1" i="0" dirty="0">
                <a:solidFill>
                  <a:srgbClr val="292929"/>
                </a:solidFill>
                <a:effectLst/>
                <a:latin typeface="Times New Roman" panose="02020603050405020304" pitchFamily="18" charset="0"/>
                <a:cs typeface="Times New Roman" panose="02020603050405020304" pitchFamily="18" charset="0"/>
              </a:rPr>
              <a:t> Experiments and Results</a:t>
            </a:r>
            <a:br>
              <a:rPr lang="en-US" b="1" i="0" dirty="0">
                <a:solidFill>
                  <a:srgbClr val="292929"/>
                </a:solidFill>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4" name="AutoShape 2">
            <a:extLst>
              <a:ext uri="{FF2B5EF4-FFF2-40B4-BE49-F238E27FC236}">
                <a16:creationId xmlns:a16="http://schemas.microsoft.com/office/drawing/2014/main" id="{55D85614-0472-DB57-541D-C6601A53849C}"/>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Content Placeholder 6">
            <a:extLst>
              <a:ext uri="{FF2B5EF4-FFF2-40B4-BE49-F238E27FC236}">
                <a16:creationId xmlns:a16="http://schemas.microsoft.com/office/drawing/2014/main" id="{7A642C5A-5DE7-FD33-88C9-F2AC9242F46B}"/>
              </a:ext>
            </a:extLst>
          </p:cNvPr>
          <p:cNvSpPr>
            <a:spLocks noGrp="1"/>
          </p:cNvSpPr>
          <p:nvPr>
            <p:ph idx="1"/>
          </p:nvPr>
        </p:nvSpPr>
        <p:spPr>
          <a:xfrm>
            <a:off x="495300" y="1371601"/>
            <a:ext cx="17373600" cy="3543299"/>
          </a:xfrm>
        </p:spPr>
        <p:txBody>
          <a:bodyPr/>
          <a:lstStyle/>
          <a:p>
            <a:r>
              <a:rPr lang="en-US" b="0" i="0" dirty="0" err="1">
                <a:solidFill>
                  <a:srgbClr val="1B1B1B"/>
                </a:solidFill>
                <a:effectLst/>
                <a:latin typeface="Times New Roman" panose="02020603050405020304" pitchFamily="18" charset="0"/>
                <a:cs typeface="Times New Roman" panose="02020603050405020304" pitchFamily="18" charset="0"/>
              </a:rPr>
              <a:t>Để</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xác</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định</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thêm</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tính</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hiệu</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quả</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của</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1" dirty="0" err="1">
                <a:solidFill>
                  <a:srgbClr val="1B1B1B"/>
                </a:solidFill>
                <a:effectLst/>
                <a:latin typeface="Times New Roman" panose="02020603050405020304" pitchFamily="18" charset="0"/>
                <a:cs typeface="Times New Roman" panose="02020603050405020304" pitchFamily="18" charset="0"/>
              </a:rPr>
              <a:t>FedAvg</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tác</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giả</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thử</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nghiệm</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thêm</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với</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tập</a:t>
            </a:r>
            <a:r>
              <a:rPr lang="en-US" b="0" i="0" dirty="0">
                <a:solidFill>
                  <a:srgbClr val="1B1B1B"/>
                </a:solidFill>
                <a:effectLst/>
                <a:latin typeface="Times New Roman" panose="02020603050405020304" pitchFamily="18" charset="0"/>
                <a:cs typeface="Times New Roman" panose="02020603050405020304" pitchFamily="18" charset="0"/>
              </a:rPr>
              <a:t> CIFAR-10. Trong </a:t>
            </a:r>
            <a:r>
              <a:rPr lang="en-US" b="0" i="0" dirty="0" err="1">
                <a:solidFill>
                  <a:srgbClr val="1B1B1B"/>
                </a:solidFill>
                <a:effectLst/>
                <a:latin typeface="Times New Roman" panose="02020603050405020304" pitchFamily="18" charset="0"/>
                <a:cs typeface="Times New Roman" panose="02020603050405020304" pitchFamily="18" charset="0"/>
              </a:rPr>
              <a:t>thí</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nghiệm</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này</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tác</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giả</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sử</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dụng</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thêm</a:t>
            </a:r>
            <a:r>
              <a:rPr lang="en-US" b="0" i="0" dirty="0">
                <a:solidFill>
                  <a:srgbClr val="1B1B1B"/>
                </a:solidFill>
                <a:effectLst/>
                <a:latin typeface="Times New Roman" panose="02020603050405020304" pitchFamily="18" charset="0"/>
                <a:cs typeface="Times New Roman" panose="02020603050405020304" pitchFamily="18" charset="0"/>
              </a:rPr>
              <a:t> 1 baseline </a:t>
            </a:r>
            <a:r>
              <a:rPr lang="en-US" b="0" i="0" dirty="0" err="1">
                <a:solidFill>
                  <a:srgbClr val="1B1B1B"/>
                </a:solidFill>
                <a:effectLst/>
                <a:latin typeface="Times New Roman" panose="02020603050405020304" pitchFamily="18" charset="0"/>
                <a:cs typeface="Times New Roman" panose="02020603050405020304" pitchFamily="18" charset="0"/>
              </a:rPr>
              <a:t>để</a:t>
            </a:r>
            <a:r>
              <a:rPr lang="en-US" b="0" i="0" dirty="0">
                <a:solidFill>
                  <a:srgbClr val="1B1B1B"/>
                </a:solidFill>
                <a:effectLst/>
                <a:latin typeface="Times New Roman" panose="02020603050405020304" pitchFamily="18" charset="0"/>
                <a:cs typeface="Times New Roman" panose="02020603050405020304" pitchFamily="18" charset="0"/>
              </a:rPr>
              <a:t> so </a:t>
            </a:r>
            <a:r>
              <a:rPr lang="en-US" b="0" i="0" dirty="0" err="1">
                <a:solidFill>
                  <a:srgbClr val="1B1B1B"/>
                </a:solidFill>
                <a:effectLst/>
                <a:latin typeface="Times New Roman" panose="02020603050405020304" pitchFamily="18" charset="0"/>
                <a:cs typeface="Times New Roman" panose="02020603050405020304" pitchFamily="18" charset="0"/>
              </a:rPr>
              <a:t>sánh</a:t>
            </a:r>
            <a:r>
              <a:rPr lang="en-US" b="0" i="0" dirty="0">
                <a:solidFill>
                  <a:srgbClr val="1B1B1B"/>
                </a:solidFill>
                <a:effectLst/>
                <a:latin typeface="Times New Roman" panose="02020603050405020304" pitchFamily="18" charset="0"/>
                <a:cs typeface="Times New Roman" panose="02020603050405020304" pitchFamily="18" charset="0"/>
              </a:rPr>
              <a:t>, client </a:t>
            </a:r>
            <a:r>
              <a:rPr lang="en-US" b="0" i="0" dirty="0" err="1">
                <a:solidFill>
                  <a:srgbClr val="1B1B1B"/>
                </a:solidFill>
                <a:effectLst/>
                <a:latin typeface="Times New Roman" panose="02020603050405020304" pitchFamily="18" charset="0"/>
                <a:cs typeface="Times New Roman" panose="02020603050405020304" pitchFamily="18" charset="0"/>
              </a:rPr>
              <a:t>huẩn</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luyện</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mô</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hình</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với</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toàn</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bộ</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tập</a:t>
            </a:r>
            <a:r>
              <a:rPr lang="en-US" b="0" i="0" dirty="0">
                <a:solidFill>
                  <a:srgbClr val="1B1B1B"/>
                </a:solidFill>
                <a:effectLst/>
                <a:latin typeface="Times New Roman" panose="02020603050405020304" pitchFamily="18" charset="0"/>
                <a:cs typeface="Times New Roman" panose="02020603050405020304" pitchFamily="18" charset="0"/>
              </a:rPr>
              <a:t> data </a:t>
            </a:r>
            <a:r>
              <a:rPr lang="en-US" b="0" i="0" dirty="0" err="1">
                <a:solidFill>
                  <a:srgbClr val="1B1B1B"/>
                </a:solidFill>
                <a:effectLst/>
                <a:latin typeface="Times New Roman" panose="02020603050405020304" pitchFamily="18" charset="0"/>
                <a:cs typeface="Times New Roman" panose="02020603050405020304" pitchFamily="18" charset="0"/>
              </a:rPr>
              <a:t>mà</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không</a:t>
            </a:r>
            <a:r>
              <a:rPr lang="en-US" b="0" i="0" dirty="0">
                <a:solidFill>
                  <a:srgbClr val="1B1B1B"/>
                </a:solidFill>
                <a:effectLst/>
                <a:latin typeface="Times New Roman" panose="02020603050405020304" pitchFamily="18" charset="0"/>
                <a:cs typeface="Times New Roman" panose="02020603050405020304" pitchFamily="18" charset="0"/>
              </a:rPr>
              <a:t> chia </a:t>
            </a:r>
            <a:r>
              <a:rPr lang="en-US" b="0" i="0" dirty="0" err="1">
                <a:solidFill>
                  <a:srgbClr val="1B1B1B"/>
                </a:solidFill>
                <a:effectLst/>
                <a:latin typeface="Times New Roman" panose="02020603050405020304" pitchFamily="18" charset="0"/>
                <a:cs typeface="Times New Roman" panose="02020603050405020304" pitchFamily="18" charset="0"/>
              </a:rPr>
              <a:t>dữ</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liệu</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sử</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dụng</a:t>
            </a:r>
            <a:r>
              <a:rPr lang="en-US" b="0" i="0" dirty="0">
                <a:solidFill>
                  <a:srgbClr val="1B1B1B"/>
                </a:solidFill>
                <a:effectLst/>
                <a:latin typeface="Times New Roman" panose="02020603050405020304" pitchFamily="18" charset="0"/>
                <a:cs typeface="Times New Roman" panose="02020603050405020304" pitchFamily="18" charset="0"/>
              </a:rPr>
              <a:t> SGD </a:t>
            </a:r>
            <a:r>
              <a:rPr lang="en-US" b="0" i="0" dirty="0" err="1">
                <a:solidFill>
                  <a:srgbClr val="1B1B1B"/>
                </a:solidFill>
                <a:effectLst/>
                <a:latin typeface="Times New Roman" panose="02020603050405020304" pitchFamily="18" charset="0"/>
                <a:cs typeface="Times New Roman" panose="02020603050405020304" pitchFamily="18" charset="0"/>
              </a:rPr>
              <a:t>với</a:t>
            </a:r>
            <a:r>
              <a:rPr lang="en-US" b="0" i="0" dirty="0">
                <a:solidFill>
                  <a:srgbClr val="1B1B1B"/>
                </a:solidFill>
                <a:effectLst/>
                <a:latin typeface="Times New Roman" panose="02020603050405020304" pitchFamily="18" charset="0"/>
                <a:cs typeface="Times New Roman" panose="02020603050405020304" pitchFamily="18" charset="0"/>
              </a:rPr>
              <a:t> mini-batch size </a:t>
            </a:r>
            <a:r>
              <a:rPr lang="en-US" b="0" i="0" dirty="0" err="1">
                <a:solidFill>
                  <a:srgbClr val="1B1B1B"/>
                </a:solidFill>
                <a:effectLst/>
                <a:latin typeface="Times New Roman" panose="02020603050405020304" pitchFamily="18" charset="0"/>
                <a:cs typeface="Times New Roman" panose="02020603050405020304" pitchFamily="18" charset="0"/>
              </a:rPr>
              <a:t>là</a:t>
            </a:r>
            <a:r>
              <a:rPr lang="en-US" b="0" i="0" dirty="0">
                <a:solidFill>
                  <a:srgbClr val="1B1B1B"/>
                </a:solidFill>
                <a:effectLst/>
                <a:latin typeface="Times New Roman" panose="02020603050405020304" pitchFamily="18" charset="0"/>
                <a:cs typeface="Times New Roman" panose="02020603050405020304" pitchFamily="18" charset="0"/>
              </a:rPr>
              <a:t> 100.</a:t>
            </a:r>
          </a:p>
          <a:p>
            <a:pPr marL="0" indent="0">
              <a:buNone/>
            </a:pPr>
            <a:r>
              <a:rPr lang="en-US" dirty="0">
                <a:solidFill>
                  <a:srgbClr val="1B1B1B"/>
                </a:solidFill>
                <a:latin typeface="Times New Roman" panose="02020603050405020304" pitchFamily="18" charset="0"/>
                <a:cs typeface="Times New Roman" panose="02020603050405020304" pitchFamily="18" charset="0"/>
                <a:sym typeface="Wingdings" panose="05000000000000000000" pitchFamily="2" charset="2"/>
              </a:rPr>
              <a:t> </a:t>
            </a:r>
            <a:r>
              <a:rPr lang="vi-VN" b="0" i="0" dirty="0" err="1">
                <a:effectLst/>
                <a:latin typeface="+mj-lt"/>
              </a:rPr>
              <a:t>FedAvg</a:t>
            </a:r>
            <a:r>
              <a:rPr lang="vi-VN" b="0" i="0" dirty="0">
                <a:effectLst/>
                <a:latin typeface="+mj-lt"/>
              </a:rPr>
              <a:t> vẫn hoạt động hiệu quả với tập CIFAR10 và cải thiện đáng kể số </a:t>
            </a:r>
            <a:r>
              <a:rPr lang="vi-VN" b="0" i="0" dirty="0" err="1">
                <a:effectLst/>
                <a:latin typeface="+mj-lt"/>
              </a:rPr>
              <a:t>round</a:t>
            </a:r>
            <a:r>
              <a:rPr lang="vi-VN" b="0" i="0" dirty="0">
                <a:effectLst/>
                <a:latin typeface="+mj-lt"/>
              </a:rPr>
              <a:t> cần thiết để thu được cùng độ chính xác.</a:t>
            </a:r>
            <a:endParaRPr lang="en-US" dirty="0">
              <a:latin typeface="+mj-lt"/>
              <a:cs typeface="Times New Roman" panose="02020603050405020304" pitchFamily="18" charset="0"/>
            </a:endParaRPr>
          </a:p>
        </p:txBody>
      </p:sp>
      <p:pic>
        <p:nvPicPr>
          <p:cNvPr id="8" name="Picture 7">
            <a:extLst>
              <a:ext uri="{FF2B5EF4-FFF2-40B4-BE49-F238E27FC236}">
                <a16:creationId xmlns:a16="http://schemas.microsoft.com/office/drawing/2014/main" id="{71017BD5-2B30-E3CA-5885-D3C1C41E80AB}"/>
              </a:ext>
            </a:extLst>
          </p:cNvPr>
          <p:cNvPicPr>
            <a:picLocks noChangeAspect="1"/>
          </p:cNvPicPr>
          <p:nvPr/>
        </p:nvPicPr>
        <p:blipFill>
          <a:blip r:embed="rId2"/>
          <a:stretch>
            <a:fillRect/>
          </a:stretch>
        </p:blipFill>
        <p:spPr>
          <a:xfrm>
            <a:off x="704850" y="5448300"/>
            <a:ext cx="8743950" cy="3810000"/>
          </a:xfrm>
          <a:prstGeom prst="rect">
            <a:avLst/>
          </a:prstGeom>
        </p:spPr>
      </p:pic>
      <p:pic>
        <p:nvPicPr>
          <p:cNvPr id="10" name="Picture 9">
            <a:extLst>
              <a:ext uri="{FF2B5EF4-FFF2-40B4-BE49-F238E27FC236}">
                <a16:creationId xmlns:a16="http://schemas.microsoft.com/office/drawing/2014/main" id="{39BD82BE-3CEE-8282-F61B-4B1727B125CA}"/>
              </a:ext>
            </a:extLst>
          </p:cNvPr>
          <p:cNvPicPr>
            <a:picLocks noChangeAspect="1"/>
          </p:cNvPicPr>
          <p:nvPr/>
        </p:nvPicPr>
        <p:blipFill>
          <a:blip r:embed="rId3"/>
          <a:stretch>
            <a:fillRect/>
          </a:stretch>
        </p:blipFill>
        <p:spPr>
          <a:xfrm>
            <a:off x="10210800" y="5295900"/>
            <a:ext cx="7353300" cy="4648200"/>
          </a:xfrm>
          <a:prstGeom prst="rect">
            <a:avLst/>
          </a:prstGeom>
        </p:spPr>
      </p:pic>
    </p:spTree>
    <p:extLst>
      <p:ext uri="{BB962C8B-B14F-4D97-AF65-F5344CB8AC3E}">
        <p14:creationId xmlns:p14="http://schemas.microsoft.com/office/powerpoint/2010/main" val="2220075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BD101-8ABE-4D0C-B407-08300D4E5F89}"/>
              </a:ext>
            </a:extLst>
          </p:cNvPr>
          <p:cNvSpPr>
            <a:spLocks noGrp="1"/>
          </p:cNvSpPr>
          <p:nvPr>
            <p:ph type="title"/>
          </p:nvPr>
        </p:nvSpPr>
        <p:spPr/>
        <p:txBody>
          <a:bodyPr/>
          <a:lstStyle/>
          <a:p>
            <a:pPr algn="l"/>
            <a:r>
              <a:rPr lang="en-US" b="1" dirty="0">
                <a:latin typeface="Times New Roman" panose="02020603050405020304" pitchFamily="18" charset="0"/>
                <a:cs typeface="Times New Roman" panose="02020603050405020304" pitchFamily="18" charset="0"/>
              </a:rPr>
              <a:t>IV. </a:t>
            </a:r>
            <a:r>
              <a:rPr lang="en-US" b="1" dirty="0" err="1">
                <a:latin typeface="Times New Roman" panose="02020603050405020304" pitchFamily="18" charset="0"/>
                <a:cs typeface="Times New Roman" panose="02020603050405020304" pitchFamily="18" charset="0"/>
              </a:rPr>
              <a:t>Kết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luận</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EBA5C1B-2E8E-E374-1C77-8534B50B3FB5}"/>
              </a:ext>
            </a:extLst>
          </p:cNvPr>
          <p:cNvSpPr>
            <a:spLocks noGrp="1"/>
          </p:cNvSpPr>
          <p:nvPr>
            <p:ph idx="1"/>
          </p:nvPr>
        </p:nvSpPr>
        <p:spPr>
          <a:xfrm>
            <a:off x="457200" y="1600200"/>
            <a:ext cx="17297400" cy="6591300"/>
          </a:xfrm>
        </p:spPr>
        <p:txBody>
          <a:bodyPr/>
          <a:lstStyle/>
          <a:p>
            <a:r>
              <a:rPr lang="vi-VN" b="0" i="0" dirty="0">
                <a:effectLst/>
                <a:latin typeface="+mj-lt"/>
                <a:cs typeface="Times New Roman" panose="02020603050405020304" pitchFamily="18" charset="0"/>
              </a:rPr>
              <a:t>Trong bài báo này, tác giả đã đưa ra mô hình Học liên kết và chứng minh được tính hiệu quả của nó trong bài toán thực tế thông qua các thí nghiệm so sánh. Nhiều phần của mô hình này vẫn đang được sử dụng và cải tiến cho đến tận bây giờ.</a:t>
            </a:r>
            <a:endParaRPr lang="en-US" b="0" i="0" dirty="0">
              <a:effectLst/>
              <a:latin typeface="+mj-lt"/>
              <a:cs typeface="Times New Roman" panose="02020603050405020304" pitchFamily="18" charset="0"/>
            </a:endParaRPr>
          </a:p>
          <a:p>
            <a:r>
              <a:rPr lang="vi-VN" b="0" i="0" dirty="0" err="1">
                <a:effectLst/>
                <a:latin typeface="+mj-lt"/>
                <a:cs typeface="Times New Roman" panose="02020603050405020304" pitchFamily="18" charset="0"/>
              </a:rPr>
              <a:t>Federated</a:t>
            </a:r>
            <a:r>
              <a:rPr lang="vi-VN" b="0" i="0" dirty="0">
                <a:effectLst/>
                <a:latin typeface="+mj-lt"/>
                <a:cs typeface="Times New Roman" panose="02020603050405020304" pitchFamily="18" charset="0"/>
              </a:rPr>
              <a:t> </a:t>
            </a:r>
            <a:r>
              <a:rPr lang="vi-VN" b="0" i="0" dirty="0" err="1">
                <a:effectLst/>
                <a:latin typeface="+mj-lt"/>
                <a:cs typeface="Times New Roman" panose="02020603050405020304" pitchFamily="18" charset="0"/>
              </a:rPr>
              <a:t>learning</a:t>
            </a:r>
            <a:r>
              <a:rPr lang="vi-VN" b="0" i="0" dirty="0">
                <a:effectLst/>
                <a:latin typeface="+mj-lt"/>
                <a:cs typeface="Times New Roman" panose="02020603050405020304" pitchFamily="18" charset="0"/>
              </a:rPr>
              <a:t> mang lại nhiều lợi ích, bao gồm việc bảo vệ quyền riêng tư dữ liệu người dùng bởi vì dữ liệu không cần phải được chia sẻ hoàn toàn. Ngoài ra, </a:t>
            </a:r>
            <a:r>
              <a:rPr lang="vi-VN" b="0" i="0" dirty="0" err="1">
                <a:effectLst/>
                <a:latin typeface="+mj-lt"/>
                <a:cs typeface="Times New Roman" panose="02020603050405020304" pitchFamily="18" charset="0"/>
              </a:rPr>
              <a:t>federated</a:t>
            </a:r>
            <a:r>
              <a:rPr lang="vi-VN" b="0" i="0" dirty="0">
                <a:effectLst/>
                <a:latin typeface="+mj-lt"/>
                <a:cs typeface="Times New Roman" panose="02020603050405020304" pitchFamily="18" charset="0"/>
              </a:rPr>
              <a:t> </a:t>
            </a:r>
            <a:r>
              <a:rPr lang="vi-VN" b="0" i="0" dirty="0" err="1">
                <a:effectLst/>
                <a:latin typeface="+mj-lt"/>
                <a:cs typeface="Times New Roman" panose="02020603050405020304" pitchFamily="18" charset="0"/>
              </a:rPr>
              <a:t>learning</a:t>
            </a:r>
            <a:r>
              <a:rPr lang="vi-VN" b="0" i="0" dirty="0">
                <a:effectLst/>
                <a:latin typeface="+mj-lt"/>
                <a:cs typeface="Times New Roman" panose="02020603050405020304" pitchFamily="18" charset="0"/>
              </a:rPr>
              <a:t> cũng giúp giảm băng thông mạng và tải công việc trên máy chủ trung tâm. Nó cũng cho phép huấn luyện mô hình trên dữ liệu đa dạng từ các nguồn khác nhau mà không cần truyền dữ liệu về một điểm tập trung</a:t>
            </a:r>
            <a:endParaRPr lang="en-US" b="0" i="0" dirty="0">
              <a:effectLst/>
              <a:latin typeface="+mj-lt"/>
              <a:cs typeface="Times New Roman" panose="02020603050405020304" pitchFamily="18" charset="0"/>
            </a:endParaRPr>
          </a:p>
          <a:p>
            <a:r>
              <a:rPr lang="vi-VN" b="0" i="0" dirty="0">
                <a:effectLst/>
                <a:latin typeface="+mj-lt"/>
              </a:rPr>
              <a:t>Về mặt hiệu quả giao tiếp giữa </a:t>
            </a:r>
            <a:r>
              <a:rPr lang="vi-VN" b="0" i="0" dirty="0" err="1">
                <a:effectLst/>
                <a:latin typeface="+mj-lt"/>
              </a:rPr>
              <a:t>client</a:t>
            </a:r>
            <a:r>
              <a:rPr lang="vi-VN" b="0" i="0" dirty="0">
                <a:effectLst/>
                <a:latin typeface="+mj-lt"/>
              </a:rPr>
              <a:t> và </a:t>
            </a:r>
            <a:r>
              <a:rPr lang="vi-VN" b="0" i="0" dirty="0" err="1">
                <a:effectLst/>
                <a:latin typeface="+mj-lt"/>
              </a:rPr>
              <a:t>server</a:t>
            </a:r>
            <a:r>
              <a:rPr lang="vi-VN" b="0" i="0" dirty="0">
                <a:effectLst/>
                <a:latin typeface="+mj-lt"/>
              </a:rPr>
              <a:t>. Những kết quả thí nghiệm cũng chỉ ra được sự cải thiện đáng kể so với các phương pháp khác.</a:t>
            </a:r>
            <a:endParaRPr lang="en-US" b="0" i="0" dirty="0">
              <a:effectLst/>
              <a:latin typeface="+mj-lt"/>
              <a:cs typeface="Times New Roman" panose="02020603050405020304" pitchFamily="18" charset="0"/>
            </a:endParaRPr>
          </a:p>
          <a:p>
            <a:endParaRPr lang="en-US" dirty="0">
              <a:latin typeface="+mj-lt"/>
              <a:cs typeface="Times New Roman" panose="02020603050405020304" pitchFamily="18" charset="0"/>
            </a:endParaRPr>
          </a:p>
        </p:txBody>
      </p:sp>
    </p:spTree>
    <p:extLst>
      <p:ext uri="{BB962C8B-B14F-4D97-AF65-F5344CB8AC3E}">
        <p14:creationId xmlns:p14="http://schemas.microsoft.com/office/powerpoint/2010/main" val="672241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D964-216D-37D4-5AE0-4FCAFF6D4870}"/>
              </a:ext>
            </a:extLst>
          </p:cNvPr>
          <p:cNvSpPr>
            <a:spLocks noGrp="1"/>
          </p:cNvSpPr>
          <p:nvPr>
            <p:ph type="title"/>
          </p:nvPr>
        </p:nvSpPr>
        <p:spPr/>
        <p:txBody>
          <a:bodyPr/>
          <a:lstStyle/>
          <a:p>
            <a:pPr algn="l"/>
            <a:r>
              <a:rPr lang="en-US" b="1" dirty="0">
                <a:latin typeface="Times New Roman" panose="02020603050405020304" pitchFamily="18" charset="0"/>
                <a:cs typeface="Times New Roman" panose="02020603050405020304" pitchFamily="18" charset="0"/>
              </a:rPr>
              <a:t>V. Demo</a:t>
            </a:r>
          </a:p>
        </p:txBody>
      </p:sp>
      <p:sp>
        <p:nvSpPr>
          <p:cNvPr id="11" name="Content Placeholder 10">
            <a:extLst>
              <a:ext uri="{FF2B5EF4-FFF2-40B4-BE49-F238E27FC236}">
                <a16:creationId xmlns:a16="http://schemas.microsoft.com/office/drawing/2014/main" id="{9528C600-7367-AD95-488F-C8A5E5D7C6BD}"/>
              </a:ext>
            </a:extLst>
          </p:cNvPr>
          <p:cNvSpPr>
            <a:spLocks noGrp="1"/>
          </p:cNvSpPr>
          <p:nvPr>
            <p:ph idx="1"/>
          </p:nvPr>
        </p:nvSpPr>
        <p:spPr>
          <a:xfrm>
            <a:off x="457200" y="1393825"/>
            <a:ext cx="17145000" cy="723900"/>
          </a:xfrm>
        </p:spPr>
        <p:txBody>
          <a:bodyPr/>
          <a:lstStyle/>
          <a:p>
            <a:r>
              <a:rPr lang="en-US" dirty="0">
                <a:effectLst/>
                <a:latin typeface="Times New Roman" panose="02020603050405020304" pitchFamily="18" charset="0"/>
                <a:cs typeface="Times New Roman" panose="02020603050405020304" pitchFamily="18" charset="0"/>
              </a:rPr>
              <a:t>Partitioning the Data (IID and non-IID)</a:t>
            </a:r>
          </a:p>
          <a:p>
            <a:endParaRPr lang="en-US"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08ED588-CF7C-1553-5C3C-2A3EC1ACDE9E}"/>
              </a:ext>
            </a:extLst>
          </p:cNvPr>
          <p:cNvPicPr>
            <a:picLocks noChangeAspect="1"/>
          </p:cNvPicPr>
          <p:nvPr/>
        </p:nvPicPr>
        <p:blipFill>
          <a:blip r:embed="rId2"/>
          <a:stretch>
            <a:fillRect/>
          </a:stretch>
        </p:blipFill>
        <p:spPr>
          <a:xfrm>
            <a:off x="152400" y="2117725"/>
            <a:ext cx="8382000" cy="7673975"/>
          </a:xfrm>
          <a:prstGeom prst="rect">
            <a:avLst/>
          </a:prstGeom>
        </p:spPr>
      </p:pic>
      <p:pic>
        <p:nvPicPr>
          <p:cNvPr id="14" name="Picture 13" descr="A screenshot of a computer program&#10;&#10;Description automatically generated with medium confidence">
            <a:extLst>
              <a:ext uri="{FF2B5EF4-FFF2-40B4-BE49-F238E27FC236}">
                <a16:creationId xmlns:a16="http://schemas.microsoft.com/office/drawing/2014/main" id="{920CD9D9-DD0B-9BE6-1B50-1EF2B23C6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2117725"/>
            <a:ext cx="9906000" cy="7707313"/>
          </a:xfrm>
          <a:prstGeom prst="rect">
            <a:avLst/>
          </a:prstGeom>
        </p:spPr>
      </p:pic>
    </p:spTree>
    <p:extLst>
      <p:ext uri="{BB962C8B-B14F-4D97-AF65-F5344CB8AC3E}">
        <p14:creationId xmlns:p14="http://schemas.microsoft.com/office/powerpoint/2010/main" val="2393709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D964-216D-37D4-5AE0-4FCAFF6D4870}"/>
              </a:ext>
            </a:extLst>
          </p:cNvPr>
          <p:cNvSpPr>
            <a:spLocks noGrp="1"/>
          </p:cNvSpPr>
          <p:nvPr>
            <p:ph type="title"/>
          </p:nvPr>
        </p:nvSpPr>
        <p:spPr/>
        <p:txBody>
          <a:bodyPr/>
          <a:lstStyle/>
          <a:p>
            <a:pPr algn="l"/>
            <a:r>
              <a:rPr lang="en-US" b="1" dirty="0">
                <a:latin typeface="Times New Roman" panose="02020603050405020304" pitchFamily="18" charset="0"/>
                <a:cs typeface="Times New Roman" panose="02020603050405020304" pitchFamily="18" charset="0"/>
              </a:rPr>
              <a:t>V. Demo</a:t>
            </a:r>
          </a:p>
        </p:txBody>
      </p:sp>
      <p:sp>
        <p:nvSpPr>
          <p:cNvPr id="7" name="Content Placeholder 6">
            <a:extLst>
              <a:ext uri="{FF2B5EF4-FFF2-40B4-BE49-F238E27FC236}">
                <a16:creationId xmlns:a16="http://schemas.microsoft.com/office/drawing/2014/main" id="{558387AA-A5DE-52E3-2DD9-3DA47224E192}"/>
              </a:ext>
            </a:extLst>
          </p:cNvPr>
          <p:cNvSpPr>
            <a:spLocks noGrp="1"/>
          </p:cNvSpPr>
          <p:nvPr>
            <p:ph idx="1"/>
          </p:nvPr>
        </p:nvSpPr>
        <p:spPr>
          <a:xfrm>
            <a:off x="495300" y="1257300"/>
            <a:ext cx="17602200" cy="952500"/>
          </a:xfrm>
        </p:spPr>
        <p:txBody>
          <a:bodyPr/>
          <a:lstStyle/>
          <a:p>
            <a:r>
              <a:rPr lang="en-US" dirty="0">
                <a:latin typeface="Times New Roman" panose="02020603050405020304" pitchFamily="18" charset="0"/>
                <a:cs typeface="Times New Roman" panose="02020603050405020304" pitchFamily="18" charset="0"/>
              </a:rPr>
              <a:t>Model Mnist_2NN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Mnist_CNN</a:t>
            </a:r>
            <a:endParaRPr lang="en-US" dirty="0">
              <a:latin typeface="Times New Roman" panose="02020603050405020304" pitchFamily="18" charset="0"/>
              <a:cs typeface="Times New Roman" panose="02020603050405020304" pitchFamily="18" charset="0"/>
            </a:endParaRPr>
          </a:p>
        </p:txBody>
      </p:sp>
      <p:pic>
        <p:nvPicPr>
          <p:cNvPr id="4" name="Picture 3" descr="A screenshot of a computer program&#10;&#10;Description automatically generated with medium confidence">
            <a:extLst>
              <a:ext uri="{FF2B5EF4-FFF2-40B4-BE49-F238E27FC236}">
                <a16:creationId xmlns:a16="http://schemas.microsoft.com/office/drawing/2014/main" id="{850035B0-7276-3F96-7274-A9522418E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66900"/>
            <a:ext cx="8382000" cy="8145462"/>
          </a:xfrm>
          <a:prstGeom prst="rect">
            <a:avLst/>
          </a:prstGeom>
        </p:spPr>
      </p:pic>
      <p:pic>
        <p:nvPicPr>
          <p:cNvPr id="6" name="Picture 5" descr="A screen shot of a computer&#10;&#10;Description automatically generated with medium confidence">
            <a:extLst>
              <a:ext uri="{FF2B5EF4-FFF2-40B4-BE49-F238E27FC236}">
                <a16:creationId xmlns:a16="http://schemas.microsoft.com/office/drawing/2014/main" id="{E4CB1032-32AF-DF45-C591-925B5AF1E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0" y="1866901"/>
            <a:ext cx="9715500" cy="8145462"/>
          </a:xfrm>
          <a:prstGeom prst="rect">
            <a:avLst/>
          </a:prstGeom>
        </p:spPr>
      </p:pic>
    </p:spTree>
    <p:extLst>
      <p:ext uri="{BB962C8B-B14F-4D97-AF65-F5344CB8AC3E}">
        <p14:creationId xmlns:p14="http://schemas.microsoft.com/office/powerpoint/2010/main" val="3804363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D964-216D-37D4-5AE0-4FCAFF6D4870}"/>
              </a:ext>
            </a:extLst>
          </p:cNvPr>
          <p:cNvSpPr>
            <a:spLocks noGrp="1"/>
          </p:cNvSpPr>
          <p:nvPr>
            <p:ph type="title"/>
          </p:nvPr>
        </p:nvSpPr>
        <p:spPr/>
        <p:txBody>
          <a:bodyPr/>
          <a:lstStyle/>
          <a:p>
            <a:pPr algn="l"/>
            <a:r>
              <a:rPr lang="en-US" b="1" dirty="0">
                <a:latin typeface="Times New Roman" panose="02020603050405020304" pitchFamily="18" charset="0"/>
                <a:cs typeface="Times New Roman" panose="02020603050405020304" pitchFamily="18" charset="0"/>
              </a:rPr>
              <a:t>V. Demo</a:t>
            </a:r>
          </a:p>
        </p:txBody>
      </p:sp>
      <p:sp>
        <p:nvSpPr>
          <p:cNvPr id="7" name="Content Placeholder 6">
            <a:extLst>
              <a:ext uri="{FF2B5EF4-FFF2-40B4-BE49-F238E27FC236}">
                <a16:creationId xmlns:a16="http://schemas.microsoft.com/office/drawing/2014/main" id="{558387AA-A5DE-52E3-2DD9-3DA47224E192}"/>
              </a:ext>
            </a:extLst>
          </p:cNvPr>
          <p:cNvSpPr>
            <a:spLocks noGrp="1"/>
          </p:cNvSpPr>
          <p:nvPr>
            <p:ph idx="1"/>
          </p:nvPr>
        </p:nvSpPr>
        <p:spPr>
          <a:xfrm>
            <a:off x="438150" y="1257300"/>
            <a:ext cx="17602200" cy="762000"/>
          </a:xfrm>
        </p:spPr>
        <p:txBody>
          <a:bodyPr/>
          <a:lstStyle/>
          <a:p>
            <a:r>
              <a:rPr lang="en-US" dirty="0">
                <a:latin typeface="Times New Roman" panose="02020603050405020304" pitchFamily="18" charset="0"/>
                <a:cs typeface="Times New Roman" panose="02020603050405020304" pitchFamily="18" charset="0"/>
              </a:rPr>
              <a:t>Model </a:t>
            </a:r>
            <a:r>
              <a:rPr lang="en-US" dirty="0" err="1">
                <a:latin typeface="Times New Roman" panose="02020603050405020304" pitchFamily="18" charset="0"/>
                <a:cs typeface="Times New Roman" panose="02020603050405020304" pitchFamily="18" charset="0"/>
              </a:rPr>
              <a:t>Cifar_MLP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Cifar_CNN</a:t>
            </a:r>
            <a:endParaRPr lang="en-US" dirty="0">
              <a:latin typeface="Times New Roman" panose="02020603050405020304" pitchFamily="18" charset="0"/>
              <a:cs typeface="Times New Roman" panose="02020603050405020304" pitchFamily="18" charset="0"/>
            </a:endParaRPr>
          </a:p>
        </p:txBody>
      </p:sp>
      <p:pic>
        <p:nvPicPr>
          <p:cNvPr id="4" name="Picture 3" descr="A screenshot of a computer program&#10;&#10;Description automatically generated with medium confidence">
            <a:extLst>
              <a:ext uri="{FF2B5EF4-FFF2-40B4-BE49-F238E27FC236}">
                <a16:creationId xmlns:a16="http://schemas.microsoft.com/office/drawing/2014/main" id="{4CC1E162-5A23-9ADD-D1EA-7026DFE7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12" y="1985962"/>
            <a:ext cx="7900988" cy="8026400"/>
          </a:xfrm>
          <a:prstGeom prst="rect">
            <a:avLst/>
          </a:prstGeom>
        </p:spPr>
      </p:pic>
      <p:pic>
        <p:nvPicPr>
          <p:cNvPr id="6" name="Picture 5" descr="A screen shot of a computer screen&#10;&#10;Description automatically generated with medium confidence">
            <a:extLst>
              <a:ext uri="{FF2B5EF4-FFF2-40B4-BE49-F238E27FC236}">
                <a16:creationId xmlns:a16="http://schemas.microsoft.com/office/drawing/2014/main" id="{01CF2B04-9452-3A35-5312-E5B8C8EB6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1438" y="1028700"/>
            <a:ext cx="10158412" cy="8983662"/>
          </a:xfrm>
          <a:prstGeom prst="rect">
            <a:avLst/>
          </a:prstGeom>
        </p:spPr>
      </p:pic>
    </p:spTree>
    <p:extLst>
      <p:ext uri="{BB962C8B-B14F-4D97-AF65-F5344CB8AC3E}">
        <p14:creationId xmlns:p14="http://schemas.microsoft.com/office/powerpoint/2010/main" val="2445505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4059D9B-2E55-47FE-A188-0F9BD734E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8288000" cy="10287000"/>
            <a:chOff x="0" y="0"/>
            <a:chExt cx="12192000" cy="6858000"/>
          </a:xfrm>
        </p:grpSpPr>
        <p:sp>
          <p:nvSpPr>
            <p:cNvPr id="19" name="Rectangle 18">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038D964-216D-37D4-5AE0-4FCAFF6D4870}"/>
              </a:ext>
            </a:extLst>
          </p:cNvPr>
          <p:cNvSpPr>
            <a:spLocks noGrp="1"/>
          </p:cNvSpPr>
          <p:nvPr>
            <p:ph type="title"/>
          </p:nvPr>
        </p:nvSpPr>
        <p:spPr>
          <a:xfrm>
            <a:off x="368283" y="232308"/>
            <a:ext cx="16635411" cy="1013162"/>
          </a:xfrm>
        </p:spPr>
        <p:txBody>
          <a:bodyPr vert="horz" wrap="square" lIns="91440" tIns="45720" rIns="91440" bIns="45720" rtlCol="0" anchor="t">
            <a:normAutofit/>
          </a:bodyPr>
          <a:lstStyle/>
          <a:p>
            <a:pPr algn="l">
              <a:lnSpc>
                <a:spcPct val="90000"/>
              </a:lnSpc>
            </a:pPr>
            <a:r>
              <a:rPr lang="en-US" sz="4000" b="1" dirty="0">
                <a:latin typeface="Times New Roman" panose="02020603050405020304" pitchFamily="18" charset="0"/>
                <a:cs typeface="Times New Roman" panose="02020603050405020304" pitchFamily="18" charset="0"/>
              </a:rPr>
              <a:t>V. Demo</a:t>
            </a:r>
          </a:p>
        </p:txBody>
      </p:sp>
      <p:sp>
        <p:nvSpPr>
          <p:cNvPr id="7" name="Content Placeholder 6">
            <a:extLst>
              <a:ext uri="{FF2B5EF4-FFF2-40B4-BE49-F238E27FC236}">
                <a16:creationId xmlns:a16="http://schemas.microsoft.com/office/drawing/2014/main" id="{558387AA-A5DE-52E3-2DD9-3DA47224E192}"/>
              </a:ext>
            </a:extLst>
          </p:cNvPr>
          <p:cNvSpPr>
            <a:spLocks noGrp="1"/>
          </p:cNvSpPr>
          <p:nvPr>
            <p:ph idx="1"/>
          </p:nvPr>
        </p:nvSpPr>
        <p:spPr>
          <a:xfrm>
            <a:off x="368283" y="1666780"/>
            <a:ext cx="5533568" cy="7792790"/>
          </a:xfrm>
        </p:spPr>
        <p:txBody>
          <a:bodyPr vert="horz" wrap="square" lIns="91440" tIns="45720" rIns="91440" bIns="45720" rtlCol="0" anchor="t">
            <a:normAutofit/>
          </a:bodyPr>
          <a:lstStyle/>
          <a:p>
            <a:pPr marL="0" indent="0">
              <a:lnSpc>
                <a:spcPct val="90000"/>
              </a:lnSpc>
              <a:spcBef>
                <a:spcPts val="1000"/>
              </a:spcBef>
              <a:buNone/>
            </a:pPr>
            <a:r>
              <a:rPr lang="en-US" dirty="0">
                <a:solidFill>
                  <a:schemeClr val="tx1">
                    <a:alpha val="60000"/>
                  </a:schemeClr>
                </a:solidFill>
                <a:latin typeface="Times New Roman" panose="02020603050405020304" pitchFamily="18" charset="0"/>
                <a:cs typeface="Times New Roman" panose="02020603050405020304" pitchFamily="18" charset="0"/>
              </a:rPr>
              <a:t>Result training Mnist_2NN with 50 epoch, C = 0.1, K = 100, E = 1, B = 10</a:t>
            </a:r>
          </a:p>
        </p:txBody>
      </p:sp>
      <p:pic>
        <p:nvPicPr>
          <p:cNvPr id="4" name="Picture 3" descr="A graph showing the number of rounds&#10;&#10;Description automatically generated with low confidence">
            <a:extLst>
              <a:ext uri="{FF2B5EF4-FFF2-40B4-BE49-F238E27FC236}">
                <a16:creationId xmlns:a16="http://schemas.microsoft.com/office/drawing/2014/main" id="{549C99DE-DFD3-F86D-DB2D-607986EEC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5376862"/>
            <a:ext cx="5814783" cy="4526414"/>
          </a:xfrm>
          <a:prstGeom prst="rect">
            <a:avLst/>
          </a:prstGeom>
          <a:effectLst>
            <a:outerShdw blurRad="508000" dist="101600" dir="5400000" algn="tl" rotWithShape="0">
              <a:prstClr val="black">
                <a:alpha val="10000"/>
              </a:prstClr>
            </a:outerShdw>
          </a:effectLst>
        </p:spPr>
      </p:pic>
      <p:pic>
        <p:nvPicPr>
          <p:cNvPr id="6" name="Picture 5" descr="A graph of a number of rounds&#10;&#10;Description automatically generated with low confidence">
            <a:extLst>
              <a:ext uri="{FF2B5EF4-FFF2-40B4-BE49-F238E27FC236}">
                <a16:creationId xmlns:a16="http://schemas.microsoft.com/office/drawing/2014/main" id="{A2A95E3B-A72E-56AB-2523-8F12A68CCA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617086"/>
            <a:ext cx="5814783" cy="4526414"/>
          </a:xfrm>
          <a:prstGeom prst="rect">
            <a:avLst/>
          </a:prstGeom>
        </p:spPr>
      </p:pic>
      <p:pic>
        <p:nvPicPr>
          <p:cNvPr id="9" name="Picture 8" descr="A graph showing a number of rounds&#10;&#10;Description automatically generated with low confidence">
            <a:extLst>
              <a:ext uri="{FF2B5EF4-FFF2-40B4-BE49-F238E27FC236}">
                <a16:creationId xmlns:a16="http://schemas.microsoft.com/office/drawing/2014/main" id="{A5E9107F-84FE-27D7-A07D-67FADC3AC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04934" y="5295900"/>
            <a:ext cx="5814784" cy="4607376"/>
          </a:xfrm>
          <a:prstGeom prst="rect">
            <a:avLst/>
          </a:prstGeom>
          <a:effectLst>
            <a:outerShdw blurRad="508000" dist="101600" dir="5400000" algn="tl" rotWithShape="0">
              <a:prstClr val="black">
                <a:alpha val="10000"/>
              </a:prstClr>
            </a:outerShdw>
          </a:effectLst>
        </p:spPr>
      </p:pic>
      <p:pic>
        <p:nvPicPr>
          <p:cNvPr id="11" name="Picture 10" descr="A graph showing a number of rounds&#10;&#10;Description automatically generated with low confidence">
            <a:extLst>
              <a:ext uri="{FF2B5EF4-FFF2-40B4-BE49-F238E27FC236}">
                <a16:creationId xmlns:a16="http://schemas.microsoft.com/office/drawing/2014/main" id="{03838A35-3B90-81E7-078A-8304FD2B4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04933" y="617086"/>
            <a:ext cx="5814784" cy="4526414"/>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1324773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4059D9B-2E55-47FE-A188-0F9BD734E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8288000" cy="10287000"/>
            <a:chOff x="0" y="0"/>
            <a:chExt cx="12192000" cy="6858000"/>
          </a:xfrm>
        </p:grpSpPr>
        <p:sp>
          <p:nvSpPr>
            <p:cNvPr id="19" name="Rectangle 18">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2" name="Title 1">
            <a:extLst>
              <a:ext uri="{FF2B5EF4-FFF2-40B4-BE49-F238E27FC236}">
                <a16:creationId xmlns:a16="http://schemas.microsoft.com/office/drawing/2014/main" id="{7038D964-216D-37D4-5AE0-4FCAFF6D4870}"/>
              </a:ext>
            </a:extLst>
          </p:cNvPr>
          <p:cNvSpPr>
            <a:spLocks noGrp="1"/>
          </p:cNvSpPr>
          <p:nvPr>
            <p:ph type="title"/>
          </p:nvPr>
        </p:nvSpPr>
        <p:spPr>
          <a:xfrm>
            <a:off x="313408" y="518906"/>
            <a:ext cx="16635411" cy="1013162"/>
          </a:xfrm>
        </p:spPr>
        <p:txBody>
          <a:bodyPr vert="horz" wrap="square" lIns="91440" tIns="45720" rIns="91440" bIns="45720" rtlCol="0" anchor="t">
            <a:normAutofit/>
          </a:bodyPr>
          <a:lstStyle/>
          <a:p>
            <a:pPr algn="l">
              <a:lnSpc>
                <a:spcPct val="90000"/>
              </a:lnSpc>
            </a:pPr>
            <a:r>
              <a:rPr lang="en-US" sz="4000" b="1" dirty="0">
                <a:latin typeface="Times New Roman" panose="02020603050405020304" pitchFamily="18" charset="0"/>
                <a:cs typeface="Times New Roman" panose="02020603050405020304" pitchFamily="18" charset="0"/>
              </a:rPr>
              <a:t>V. Demo</a:t>
            </a:r>
          </a:p>
        </p:txBody>
      </p:sp>
      <p:sp>
        <p:nvSpPr>
          <p:cNvPr id="7" name="Content Placeholder 6">
            <a:extLst>
              <a:ext uri="{FF2B5EF4-FFF2-40B4-BE49-F238E27FC236}">
                <a16:creationId xmlns:a16="http://schemas.microsoft.com/office/drawing/2014/main" id="{558387AA-A5DE-52E3-2DD9-3DA47224E192}"/>
              </a:ext>
            </a:extLst>
          </p:cNvPr>
          <p:cNvSpPr>
            <a:spLocks noGrp="1"/>
          </p:cNvSpPr>
          <p:nvPr>
            <p:ph idx="1"/>
          </p:nvPr>
        </p:nvSpPr>
        <p:spPr>
          <a:xfrm>
            <a:off x="410033" y="1666780"/>
            <a:ext cx="5533567" cy="7792790"/>
          </a:xfrm>
        </p:spPr>
        <p:txBody>
          <a:bodyPr vert="horz" wrap="square" lIns="91440" tIns="45720" rIns="91440" bIns="45720" rtlCol="0" anchor="t">
            <a:normAutofit/>
          </a:bodyPr>
          <a:lstStyle/>
          <a:p>
            <a:pPr marL="0" indent="0">
              <a:lnSpc>
                <a:spcPct val="90000"/>
              </a:lnSpc>
              <a:spcBef>
                <a:spcPts val="1000"/>
              </a:spcBef>
              <a:buNone/>
            </a:pPr>
            <a:r>
              <a:rPr lang="en-US" dirty="0">
                <a:solidFill>
                  <a:schemeClr val="tx1">
                    <a:alpha val="60000"/>
                  </a:schemeClr>
                </a:solidFill>
                <a:latin typeface="Times New Roman" panose="02020603050405020304" pitchFamily="18" charset="0"/>
                <a:cs typeface="Times New Roman" panose="02020603050405020304" pitchFamily="18" charset="0"/>
              </a:rPr>
              <a:t>Results training </a:t>
            </a:r>
            <a:r>
              <a:rPr lang="en-US" dirty="0" err="1">
                <a:solidFill>
                  <a:schemeClr val="tx1">
                    <a:alpha val="60000"/>
                  </a:schemeClr>
                </a:solidFill>
                <a:latin typeface="Times New Roman" panose="02020603050405020304" pitchFamily="18" charset="0"/>
                <a:cs typeface="Times New Roman" panose="02020603050405020304" pitchFamily="18" charset="0"/>
              </a:rPr>
              <a:t>Mnist_CNN</a:t>
            </a:r>
            <a:r>
              <a:rPr lang="en-US" dirty="0">
                <a:solidFill>
                  <a:schemeClr val="tx1">
                    <a:alpha val="60000"/>
                  </a:schemeClr>
                </a:solidFill>
                <a:latin typeface="Times New Roman" panose="02020603050405020304" pitchFamily="18" charset="0"/>
                <a:cs typeface="Times New Roman" panose="02020603050405020304" pitchFamily="18" charset="0"/>
              </a:rPr>
              <a:t> with 50 epoch, C = 0.1, K = 100, E = 1, B = 10</a:t>
            </a:r>
          </a:p>
          <a:p>
            <a:pPr marL="0" indent="0">
              <a:lnSpc>
                <a:spcPct val="90000"/>
              </a:lnSpc>
              <a:spcBef>
                <a:spcPts val="1000"/>
              </a:spcBef>
              <a:buNone/>
            </a:pPr>
            <a:endParaRPr lang="en-US" b="1" dirty="0">
              <a:solidFill>
                <a:schemeClr val="tx1">
                  <a:alpha val="60000"/>
                </a:schemeClr>
              </a:solidFill>
              <a:latin typeface="Times New Roman" panose="02020603050405020304" pitchFamily="18" charset="0"/>
              <a:cs typeface="Times New Roman" panose="02020603050405020304" pitchFamily="18" charset="0"/>
            </a:endParaRPr>
          </a:p>
          <a:p>
            <a:pPr marL="0" indent="0">
              <a:lnSpc>
                <a:spcPct val="90000"/>
              </a:lnSpc>
              <a:spcBef>
                <a:spcPts val="1000"/>
              </a:spcBef>
              <a:buNone/>
            </a:pPr>
            <a:endParaRPr lang="en-US" b="1" dirty="0">
              <a:solidFill>
                <a:schemeClr val="tx1">
                  <a:alpha val="60000"/>
                </a:schemeClr>
              </a:solidFill>
              <a:latin typeface="Times New Roman" panose="02020603050405020304" pitchFamily="18" charset="0"/>
              <a:cs typeface="Times New Roman" panose="02020603050405020304" pitchFamily="18" charset="0"/>
            </a:endParaRPr>
          </a:p>
        </p:txBody>
      </p:sp>
      <p:pic>
        <p:nvPicPr>
          <p:cNvPr id="4" name="Picture 3" descr="A graph showing the number of rounds&#10;&#10;Description automatically generated with low confidence">
            <a:extLst>
              <a:ext uri="{FF2B5EF4-FFF2-40B4-BE49-F238E27FC236}">
                <a16:creationId xmlns:a16="http://schemas.microsoft.com/office/drawing/2014/main" id="{34CBDDDC-18EC-4BF4-C1C2-D9A4FAAF1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5578" y="432281"/>
            <a:ext cx="5974468" cy="4486485"/>
          </a:xfrm>
          <a:prstGeom prst="rect">
            <a:avLst/>
          </a:prstGeom>
          <a:effectLst>
            <a:outerShdw blurRad="508000" dist="101600" dir="5400000" algn="tl" rotWithShape="0">
              <a:prstClr val="black">
                <a:alpha val="10000"/>
              </a:prstClr>
            </a:outerShdw>
          </a:effectLst>
        </p:spPr>
      </p:pic>
      <p:pic>
        <p:nvPicPr>
          <p:cNvPr id="6" name="Picture 5" descr="A graph of a number of rounds&#10;&#10;Description automatically generated with low confidence">
            <a:extLst>
              <a:ext uri="{FF2B5EF4-FFF2-40B4-BE49-F238E27FC236}">
                <a16:creationId xmlns:a16="http://schemas.microsoft.com/office/drawing/2014/main" id="{2B678E00-0558-543A-E2EE-A1AF1C0E5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9934" y="5143500"/>
            <a:ext cx="5974468" cy="4711219"/>
          </a:xfrm>
          <a:prstGeom prst="rect">
            <a:avLst/>
          </a:prstGeom>
        </p:spPr>
      </p:pic>
      <p:pic>
        <p:nvPicPr>
          <p:cNvPr id="9" name="Picture 8" descr="A graph showing the number of rounds&#10;&#10;Description automatically generated with low confidence">
            <a:extLst>
              <a:ext uri="{FF2B5EF4-FFF2-40B4-BE49-F238E27FC236}">
                <a16:creationId xmlns:a16="http://schemas.microsoft.com/office/drawing/2014/main" id="{B306C25B-CE10-BDE3-FE67-102E0B199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26750" y="432281"/>
            <a:ext cx="5457367" cy="4531176"/>
          </a:xfrm>
          <a:prstGeom prst="rect">
            <a:avLst/>
          </a:prstGeom>
          <a:effectLst>
            <a:outerShdw blurRad="508000" dist="101600" dir="5400000" algn="tl" rotWithShape="0">
              <a:prstClr val="black">
                <a:alpha val="10000"/>
              </a:prstClr>
            </a:outerShdw>
          </a:effectLst>
        </p:spPr>
      </p:pic>
      <p:pic>
        <p:nvPicPr>
          <p:cNvPr id="11" name="Picture 10" descr="A graph showing the number of rounds&#10;&#10;Description automatically generated with low confidence">
            <a:extLst>
              <a:ext uri="{FF2B5EF4-FFF2-40B4-BE49-F238E27FC236}">
                <a16:creationId xmlns:a16="http://schemas.microsoft.com/office/drawing/2014/main" id="{65D5F749-4880-B7AF-5D5D-E4BCDDEA11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26750" y="5134172"/>
            <a:ext cx="5387552" cy="4711218"/>
          </a:xfrm>
          <a:prstGeom prst="rect">
            <a:avLst/>
          </a:prstGeom>
          <a:effectLst>
            <a:outerShdw blurRad="508000" dist="101600" dir="5400000" algn="tl" rotWithShape="0">
              <a:prstClr val="black">
                <a:alpha val="10000"/>
              </a:prstClr>
            </a:outerShdw>
          </a:effectLst>
        </p:spPr>
      </p:pic>
      <p:graphicFrame>
        <p:nvGraphicFramePr>
          <p:cNvPr id="12" name="Table 12">
            <a:extLst>
              <a:ext uri="{FF2B5EF4-FFF2-40B4-BE49-F238E27FC236}">
                <a16:creationId xmlns:a16="http://schemas.microsoft.com/office/drawing/2014/main" id="{D641EC1F-069A-529A-B2C5-438E3CC5ACC1}"/>
              </a:ext>
            </a:extLst>
          </p:cNvPr>
          <p:cNvGraphicFramePr>
            <a:graphicFrameLocks noGrp="1"/>
          </p:cNvGraphicFramePr>
          <p:nvPr>
            <p:extLst>
              <p:ext uri="{D42A27DB-BD31-4B8C-83A1-F6EECF244321}">
                <p14:modId xmlns:p14="http://schemas.microsoft.com/office/powerpoint/2010/main" val="3066994962"/>
              </p:ext>
            </p:extLst>
          </p:nvPr>
        </p:nvGraphicFramePr>
        <p:xfrm>
          <a:off x="395745" y="5360066"/>
          <a:ext cx="5381166" cy="2841655"/>
        </p:xfrm>
        <a:graphic>
          <a:graphicData uri="http://schemas.openxmlformats.org/drawingml/2006/table">
            <a:tbl>
              <a:tblPr firstRow="1" bandRow="1">
                <a:tableStyleId>{5C22544A-7EE6-4342-B048-85BDC9FD1C3A}</a:tableStyleId>
              </a:tblPr>
              <a:tblGrid>
                <a:gridCol w="1793722">
                  <a:extLst>
                    <a:ext uri="{9D8B030D-6E8A-4147-A177-3AD203B41FA5}">
                      <a16:colId xmlns:a16="http://schemas.microsoft.com/office/drawing/2014/main" val="830269318"/>
                    </a:ext>
                  </a:extLst>
                </a:gridCol>
                <a:gridCol w="1793722">
                  <a:extLst>
                    <a:ext uri="{9D8B030D-6E8A-4147-A177-3AD203B41FA5}">
                      <a16:colId xmlns:a16="http://schemas.microsoft.com/office/drawing/2014/main" val="4059642630"/>
                    </a:ext>
                  </a:extLst>
                </a:gridCol>
                <a:gridCol w="1793722">
                  <a:extLst>
                    <a:ext uri="{9D8B030D-6E8A-4147-A177-3AD203B41FA5}">
                      <a16:colId xmlns:a16="http://schemas.microsoft.com/office/drawing/2014/main" val="1324007306"/>
                    </a:ext>
                  </a:extLst>
                </a:gridCol>
              </a:tblGrid>
              <a:tr h="1000821">
                <a:tc>
                  <a:txBody>
                    <a:bodyPr/>
                    <a:lstStyle/>
                    <a:p>
                      <a:endParaRPr lang="en-US"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2000" dirty="0">
                          <a:solidFill>
                            <a:schemeClr val="tx1"/>
                          </a:solidFill>
                          <a:latin typeface="Times New Roman" panose="02020603050405020304" pitchFamily="18" charset="0"/>
                          <a:cs typeface="Times New Roman" panose="02020603050405020304" pitchFamily="18" charset="0"/>
                        </a:rPr>
                        <a:t>IID</a:t>
                      </a:r>
                    </a:p>
                  </a:txBody>
                  <a:tcPr/>
                </a:tc>
                <a:tc>
                  <a:txBody>
                    <a:bodyPr/>
                    <a:lstStyle/>
                    <a:p>
                      <a:r>
                        <a:rPr lang="en-US" sz="2000" dirty="0">
                          <a:solidFill>
                            <a:schemeClr val="tx1"/>
                          </a:solidFill>
                          <a:latin typeface="Times New Roman" panose="02020603050405020304" pitchFamily="18" charset="0"/>
                          <a:cs typeface="Times New Roman" panose="02020603050405020304" pitchFamily="18" charset="0"/>
                        </a:rPr>
                        <a:t>Non-IID</a:t>
                      </a:r>
                    </a:p>
                  </a:txBody>
                  <a:tcPr/>
                </a:tc>
                <a:extLst>
                  <a:ext uri="{0D108BD9-81ED-4DB2-BD59-A6C34878D82A}">
                    <a16:rowId xmlns:a16="http://schemas.microsoft.com/office/drawing/2014/main" val="4161679284"/>
                  </a:ext>
                </a:extLst>
              </a:tr>
              <a:tr h="840013">
                <a:tc>
                  <a:txBody>
                    <a:bodyPr/>
                    <a:lstStyle/>
                    <a:p>
                      <a:r>
                        <a:rPr lang="en-US" sz="2000" b="1" dirty="0">
                          <a:solidFill>
                            <a:schemeClr val="tx1"/>
                          </a:solidFill>
                          <a:latin typeface="Times New Roman" panose="02020603050405020304" pitchFamily="18" charset="0"/>
                          <a:cs typeface="Times New Roman" panose="02020603050405020304" pitchFamily="18" charset="0"/>
                        </a:rPr>
                        <a:t>MLP</a:t>
                      </a:r>
                    </a:p>
                  </a:txBody>
                  <a:tcPr/>
                </a:tc>
                <a:tc>
                  <a:txBody>
                    <a:bodyPr/>
                    <a:lstStyle/>
                    <a:p>
                      <a:r>
                        <a:rPr lang="en-US" sz="1800" b="1" i="0" kern="1200" dirty="0">
                          <a:solidFill>
                            <a:schemeClr val="tx1"/>
                          </a:solidFill>
                          <a:effectLst/>
                          <a:latin typeface="Times New Roman" panose="02020603050405020304" pitchFamily="18" charset="0"/>
                          <a:ea typeface="+mn-ea"/>
                          <a:cs typeface="Times New Roman" panose="02020603050405020304" pitchFamily="18" charset="0"/>
                        </a:rPr>
                        <a:t>97.595%</a:t>
                      </a:r>
                      <a:endParaRPr lang="en-US"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800" b="1" i="0" kern="1200" dirty="0">
                          <a:solidFill>
                            <a:schemeClr val="tx1"/>
                          </a:solidFill>
                          <a:effectLst/>
                          <a:latin typeface="Times New Roman" panose="02020603050405020304" pitchFamily="18" charset="0"/>
                          <a:ea typeface="+mn-ea"/>
                          <a:cs typeface="Times New Roman" panose="02020603050405020304" pitchFamily="18" charset="0"/>
                        </a:rPr>
                        <a:t>94.304%</a:t>
                      </a:r>
                      <a:endParaRPr lang="en-US"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12858170"/>
                  </a:ext>
                </a:extLst>
              </a:tr>
              <a:tr h="1000821">
                <a:tc>
                  <a:txBody>
                    <a:bodyPr/>
                    <a:lstStyle/>
                    <a:p>
                      <a:r>
                        <a:rPr lang="en-US" sz="2000" b="1" dirty="0">
                          <a:solidFill>
                            <a:schemeClr val="tx1"/>
                          </a:solidFill>
                          <a:latin typeface="Times New Roman" panose="02020603050405020304" pitchFamily="18" charset="0"/>
                          <a:cs typeface="Times New Roman" panose="02020603050405020304" pitchFamily="18" charset="0"/>
                        </a:rPr>
                        <a:t>CNN</a:t>
                      </a:r>
                    </a:p>
                  </a:txBody>
                  <a:tcPr/>
                </a:tc>
                <a:tc>
                  <a:txBody>
                    <a:bodyPr/>
                    <a:lstStyle/>
                    <a:p>
                      <a:r>
                        <a:rPr lang="en-US" sz="1800" b="1" i="0" kern="1200" dirty="0">
                          <a:solidFill>
                            <a:schemeClr val="tx1"/>
                          </a:solidFill>
                          <a:effectLst/>
                          <a:latin typeface="Times New Roman" panose="02020603050405020304" pitchFamily="18" charset="0"/>
                          <a:ea typeface="+mn-ea"/>
                          <a:cs typeface="Times New Roman" panose="02020603050405020304" pitchFamily="18" charset="0"/>
                        </a:rPr>
                        <a:t>99.241%</a:t>
                      </a:r>
                      <a:endParaRPr lang="en-US"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800" b="1" i="0" kern="1200" dirty="0">
                          <a:solidFill>
                            <a:schemeClr val="tx1"/>
                          </a:solidFill>
                          <a:effectLst/>
                          <a:latin typeface="Times New Roman" panose="02020603050405020304" pitchFamily="18" charset="0"/>
                          <a:ea typeface="+mn-ea"/>
                          <a:cs typeface="Times New Roman" panose="02020603050405020304" pitchFamily="18" charset="0"/>
                        </a:rPr>
                        <a:t>96.456%</a:t>
                      </a:r>
                      <a:endParaRPr lang="en-US"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4392074"/>
                  </a:ext>
                </a:extLst>
              </a:tr>
            </a:tbl>
          </a:graphicData>
        </a:graphic>
      </p:graphicFrame>
    </p:spTree>
    <p:extLst>
      <p:ext uri="{BB962C8B-B14F-4D97-AF65-F5344CB8AC3E}">
        <p14:creationId xmlns:p14="http://schemas.microsoft.com/office/powerpoint/2010/main" val="144071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3FF3CAD-B62B-F4BE-16F5-4E2C3FADC901}"/>
              </a:ext>
            </a:extLst>
          </p:cNvPr>
          <p:cNvSpPr>
            <a:spLocks noGrp="1"/>
          </p:cNvSpPr>
          <p:nvPr>
            <p:ph type="title"/>
          </p:nvPr>
        </p:nvSpPr>
        <p:spPr>
          <a:xfrm>
            <a:off x="381000" y="433924"/>
            <a:ext cx="17526000" cy="2201862"/>
          </a:xfrm>
        </p:spPr>
        <p:txBody>
          <a:bodyPr>
            <a:normAutofit/>
          </a:bodyPr>
          <a:lstStyle/>
          <a:p>
            <a:r>
              <a:rPr lang="en-US" b="1" i="0" u="none" strike="noStrike" dirty="0">
                <a:solidFill>
                  <a:srgbClr val="000000"/>
                </a:solidFill>
                <a:effectLst/>
                <a:latin typeface="Times New Roman" panose="02020603050405020304" pitchFamily="18" charset="0"/>
                <a:cs typeface="Times New Roman" panose="02020603050405020304" pitchFamily="18" charset="0"/>
              </a:rPr>
              <a:t>Communication-Efficient Learning of Deep Networks from Decentralized Data</a:t>
            </a:r>
            <a:endParaRPr lang="en-US"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E103EEB2-6E89-C54F-054C-013F79A482E4}"/>
              </a:ext>
            </a:extLst>
          </p:cNvPr>
          <p:cNvSpPr txBox="1"/>
          <p:nvPr/>
        </p:nvSpPr>
        <p:spPr>
          <a:xfrm>
            <a:off x="4572000" y="4958834"/>
            <a:ext cx="9144000" cy="369332"/>
          </a:xfrm>
          <a:prstGeom prst="rect">
            <a:avLst/>
          </a:prstGeom>
          <a:noFill/>
        </p:spPr>
        <p:txBody>
          <a:bodyPr wrap="square">
            <a:spAutoFit/>
          </a:bodyPr>
          <a:lstStyle/>
          <a:p>
            <a:endParaRPr lang="en-US" dirty="0"/>
          </a:p>
        </p:txBody>
      </p:sp>
      <p:pic>
        <p:nvPicPr>
          <p:cNvPr id="4098" name="Picture 2" descr="Federated learning - Wikipedia">
            <a:extLst>
              <a:ext uri="{FF2B5EF4-FFF2-40B4-BE49-F238E27FC236}">
                <a16:creationId xmlns:a16="http://schemas.microsoft.com/office/drawing/2014/main" id="{776E1E35-9846-1493-B5E0-C65C67323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3162300"/>
            <a:ext cx="13639800"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51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D964-216D-37D4-5AE0-4FCAFF6D4870}"/>
              </a:ext>
            </a:extLst>
          </p:cNvPr>
          <p:cNvSpPr>
            <a:spLocks noGrp="1"/>
          </p:cNvSpPr>
          <p:nvPr>
            <p:ph type="title"/>
          </p:nvPr>
        </p:nvSpPr>
        <p:spPr>
          <a:xfrm>
            <a:off x="228600" y="274639"/>
            <a:ext cx="8229600" cy="1143000"/>
          </a:xfrm>
        </p:spPr>
        <p:txBody>
          <a:bodyPr/>
          <a:lstStyle/>
          <a:p>
            <a:pPr algn="l"/>
            <a:r>
              <a:rPr lang="en-US" b="1" dirty="0">
                <a:latin typeface="Times New Roman" panose="02020603050405020304" pitchFamily="18" charset="0"/>
                <a:cs typeface="Times New Roman" panose="02020603050405020304" pitchFamily="18" charset="0"/>
              </a:rPr>
              <a:t>V. Demo</a:t>
            </a:r>
          </a:p>
        </p:txBody>
      </p:sp>
      <p:sp>
        <p:nvSpPr>
          <p:cNvPr id="7" name="Content Placeholder 6">
            <a:extLst>
              <a:ext uri="{FF2B5EF4-FFF2-40B4-BE49-F238E27FC236}">
                <a16:creationId xmlns:a16="http://schemas.microsoft.com/office/drawing/2014/main" id="{558387AA-A5DE-52E3-2DD9-3DA47224E192}"/>
              </a:ext>
            </a:extLst>
          </p:cNvPr>
          <p:cNvSpPr>
            <a:spLocks noGrp="1"/>
          </p:cNvSpPr>
          <p:nvPr>
            <p:ph idx="1"/>
          </p:nvPr>
        </p:nvSpPr>
        <p:spPr>
          <a:xfrm>
            <a:off x="457200" y="1417640"/>
            <a:ext cx="3200400" cy="8594722"/>
          </a:xfrm>
        </p:spPr>
        <p:txBody>
          <a:bodyPr/>
          <a:lstStyle/>
          <a:p>
            <a:r>
              <a:rPr lang="en-US" sz="3200" dirty="0">
                <a:solidFill>
                  <a:schemeClr val="tx1">
                    <a:alpha val="60000"/>
                  </a:schemeClr>
                </a:solidFill>
                <a:latin typeface="Times New Roman" panose="02020603050405020304" pitchFamily="18" charset="0"/>
                <a:cs typeface="Times New Roman" panose="02020603050405020304" pitchFamily="18" charset="0"/>
              </a:rPr>
              <a:t>Result training </a:t>
            </a:r>
            <a:r>
              <a:rPr lang="en-US" sz="3200" dirty="0" err="1">
                <a:solidFill>
                  <a:schemeClr val="tx1">
                    <a:alpha val="60000"/>
                  </a:schemeClr>
                </a:solidFill>
                <a:latin typeface="Times New Roman" panose="02020603050405020304" pitchFamily="18" charset="0"/>
                <a:cs typeface="Times New Roman" panose="02020603050405020304" pitchFamily="18" charset="0"/>
              </a:rPr>
              <a:t>Cifar_</a:t>
            </a:r>
            <a:r>
              <a:rPr lang="en-US" dirty="0" err="1">
                <a:solidFill>
                  <a:schemeClr val="tx1">
                    <a:alpha val="60000"/>
                  </a:schemeClr>
                </a:solidFill>
                <a:latin typeface="Times New Roman" panose="02020603050405020304" pitchFamily="18" charset="0"/>
                <a:cs typeface="Times New Roman" panose="02020603050405020304" pitchFamily="18" charset="0"/>
              </a:rPr>
              <a:t>MLP</a:t>
            </a:r>
            <a:r>
              <a:rPr lang="en-US" sz="3200" dirty="0">
                <a:solidFill>
                  <a:schemeClr val="tx1">
                    <a:alpha val="60000"/>
                  </a:schemeClr>
                </a:solidFill>
                <a:latin typeface="Times New Roman" panose="02020603050405020304" pitchFamily="18" charset="0"/>
                <a:cs typeface="Times New Roman" panose="02020603050405020304" pitchFamily="18" charset="0"/>
              </a:rPr>
              <a:t> with 50 epoch, C = 0.1, K = 100, E = 1, B = 10</a:t>
            </a:r>
          </a:p>
          <a:p>
            <a:endParaRPr lang="en-US" b="1" dirty="0">
              <a:latin typeface="Times New Roman" panose="02020603050405020304" pitchFamily="18" charset="0"/>
              <a:cs typeface="Times New Roman" panose="02020603050405020304" pitchFamily="18" charset="0"/>
            </a:endParaRPr>
          </a:p>
        </p:txBody>
      </p:sp>
      <p:pic>
        <p:nvPicPr>
          <p:cNvPr id="4" name="Picture 3" descr="A graph showing the number of rounds&#10;&#10;Description automatically generated with low confidence">
            <a:extLst>
              <a:ext uri="{FF2B5EF4-FFF2-40B4-BE49-F238E27FC236}">
                <a16:creationId xmlns:a16="http://schemas.microsoft.com/office/drawing/2014/main" id="{9B078CBB-662A-9BF0-4498-A76F2F5A32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5143499"/>
            <a:ext cx="6431280" cy="4868861"/>
          </a:xfrm>
          <a:prstGeom prst="rect">
            <a:avLst/>
          </a:prstGeom>
        </p:spPr>
      </p:pic>
      <p:pic>
        <p:nvPicPr>
          <p:cNvPr id="6" name="Picture 5">
            <a:extLst>
              <a:ext uri="{FF2B5EF4-FFF2-40B4-BE49-F238E27FC236}">
                <a16:creationId xmlns:a16="http://schemas.microsoft.com/office/drawing/2014/main" id="{EFF7CA2F-283C-67AE-621F-A25F11DA5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12738"/>
            <a:ext cx="6446520" cy="4640262"/>
          </a:xfrm>
          <a:prstGeom prst="rect">
            <a:avLst/>
          </a:prstGeom>
        </p:spPr>
      </p:pic>
      <p:pic>
        <p:nvPicPr>
          <p:cNvPr id="9" name="Picture 8" descr="A graph showing a number of rounds&#10;&#10;Description automatically generated with low confidence">
            <a:extLst>
              <a:ext uri="{FF2B5EF4-FFF2-40B4-BE49-F238E27FC236}">
                <a16:creationId xmlns:a16="http://schemas.microsoft.com/office/drawing/2014/main" id="{E0BDB5F6-CEBC-A6E8-1A65-77D17A3107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7637" y="5143500"/>
            <a:ext cx="6385560" cy="4868860"/>
          </a:xfrm>
          <a:prstGeom prst="rect">
            <a:avLst/>
          </a:prstGeom>
        </p:spPr>
      </p:pic>
      <p:pic>
        <p:nvPicPr>
          <p:cNvPr id="11" name="Picture 10" descr="A graph showing a number of rounds&#10;&#10;Description automatically generated with low confidence">
            <a:extLst>
              <a:ext uri="{FF2B5EF4-FFF2-40B4-BE49-F238E27FC236}">
                <a16:creationId xmlns:a16="http://schemas.microsoft.com/office/drawing/2014/main" id="{424AA135-21DA-E67A-7D70-20450ABCF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82400" y="312738"/>
            <a:ext cx="6248400" cy="4678362"/>
          </a:xfrm>
          <a:prstGeom prst="rect">
            <a:avLst/>
          </a:prstGeom>
        </p:spPr>
      </p:pic>
    </p:spTree>
    <p:extLst>
      <p:ext uri="{BB962C8B-B14F-4D97-AF65-F5344CB8AC3E}">
        <p14:creationId xmlns:p14="http://schemas.microsoft.com/office/powerpoint/2010/main" val="1023469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D964-216D-37D4-5AE0-4FCAFF6D4870}"/>
              </a:ext>
            </a:extLst>
          </p:cNvPr>
          <p:cNvSpPr>
            <a:spLocks noGrp="1"/>
          </p:cNvSpPr>
          <p:nvPr>
            <p:ph type="title"/>
          </p:nvPr>
        </p:nvSpPr>
        <p:spPr/>
        <p:txBody>
          <a:bodyPr/>
          <a:lstStyle/>
          <a:p>
            <a:pPr algn="l"/>
            <a:r>
              <a:rPr lang="en-US" b="1" dirty="0">
                <a:latin typeface="Times New Roman" panose="02020603050405020304" pitchFamily="18" charset="0"/>
                <a:cs typeface="Times New Roman" panose="02020603050405020304" pitchFamily="18" charset="0"/>
              </a:rPr>
              <a:t>V. Demo</a:t>
            </a:r>
          </a:p>
        </p:txBody>
      </p:sp>
      <p:sp>
        <p:nvSpPr>
          <p:cNvPr id="7" name="Content Placeholder 6">
            <a:extLst>
              <a:ext uri="{FF2B5EF4-FFF2-40B4-BE49-F238E27FC236}">
                <a16:creationId xmlns:a16="http://schemas.microsoft.com/office/drawing/2014/main" id="{558387AA-A5DE-52E3-2DD9-3DA47224E192}"/>
              </a:ext>
            </a:extLst>
          </p:cNvPr>
          <p:cNvSpPr>
            <a:spLocks noGrp="1"/>
          </p:cNvSpPr>
          <p:nvPr>
            <p:ph idx="1"/>
          </p:nvPr>
        </p:nvSpPr>
        <p:spPr>
          <a:xfrm>
            <a:off x="457200" y="1600200"/>
            <a:ext cx="3581400" cy="8115299"/>
          </a:xfrm>
        </p:spPr>
        <p:txBody>
          <a:bodyPr/>
          <a:lstStyle/>
          <a:p>
            <a:r>
              <a:rPr lang="en-US" sz="3200" dirty="0">
                <a:solidFill>
                  <a:schemeClr val="tx1">
                    <a:alpha val="60000"/>
                  </a:schemeClr>
                </a:solidFill>
                <a:latin typeface="Times New Roman" panose="02020603050405020304" pitchFamily="18" charset="0"/>
                <a:cs typeface="Times New Roman" panose="02020603050405020304" pitchFamily="18" charset="0"/>
              </a:rPr>
              <a:t>Result training </a:t>
            </a:r>
            <a:r>
              <a:rPr lang="en-US" sz="3200" dirty="0" err="1">
                <a:solidFill>
                  <a:schemeClr val="tx1">
                    <a:alpha val="60000"/>
                  </a:schemeClr>
                </a:solidFill>
                <a:latin typeface="Times New Roman" panose="02020603050405020304" pitchFamily="18" charset="0"/>
                <a:cs typeface="Times New Roman" panose="02020603050405020304" pitchFamily="18" charset="0"/>
              </a:rPr>
              <a:t>Cifar_CNN</a:t>
            </a:r>
            <a:r>
              <a:rPr lang="en-US" sz="3200" dirty="0">
                <a:solidFill>
                  <a:schemeClr val="tx1">
                    <a:alpha val="60000"/>
                  </a:schemeClr>
                </a:solidFill>
                <a:latin typeface="Times New Roman" panose="02020603050405020304" pitchFamily="18" charset="0"/>
                <a:cs typeface="Times New Roman" panose="02020603050405020304" pitchFamily="18" charset="0"/>
              </a:rPr>
              <a:t> with 50 epoch, C = 0.1, K = 100, E = 1, B = 10</a:t>
            </a:r>
          </a:p>
          <a:p>
            <a:endParaRPr lang="en-US" dirty="0">
              <a:latin typeface="Times New Roman" panose="02020603050405020304" pitchFamily="18" charset="0"/>
              <a:cs typeface="Times New Roman" panose="02020603050405020304" pitchFamily="18" charset="0"/>
            </a:endParaRPr>
          </a:p>
        </p:txBody>
      </p:sp>
      <p:pic>
        <p:nvPicPr>
          <p:cNvPr id="4" name="Picture 3" descr="A graph showing the number of rounds&#10;&#10;Description automatically generated with low confidence">
            <a:extLst>
              <a:ext uri="{FF2B5EF4-FFF2-40B4-BE49-F238E27FC236}">
                <a16:creationId xmlns:a16="http://schemas.microsoft.com/office/drawing/2014/main" id="{2A6E123A-DBA9-2D22-41DD-EC7CA548C0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4914900"/>
            <a:ext cx="6096000" cy="4800598"/>
          </a:xfrm>
          <a:prstGeom prst="rect">
            <a:avLst/>
          </a:prstGeom>
        </p:spPr>
      </p:pic>
      <p:pic>
        <p:nvPicPr>
          <p:cNvPr id="6" name="Picture 5" descr="A graph showing the number of rounds&#10;&#10;Description automatically generated with low confidence">
            <a:extLst>
              <a:ext uri="{FF2B5EF4-FFF2-40B4-BE49-F238E27FC236}">
                <a16:creationId xmlns:a16="http://schemas.microsoft.com/office/drawing/2014/main" id="{5B804FDD-FAE3-1A87-609C-23812E43E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274638"/>
            <a:ext cx="6096000" cy="4389120"/>
          </a:xfrm>
          <a:prstGeom prst="rect">
            <a:avLst/>
          </a:prstGeom>
        </p:spPr>
      </p:pic>
      <p:pic>
        <p:nvPicPr>
          <p:cNvPr id="9" name="Picture 8" descr="A graph showing a number of rounds&#10;&#10;Description automatically generated with low confidence">
            <a:extLst>
              <a:ext uri="{FF2B5EF4-FFF2-40B4-BE49-F238E27FC236}">
                <a16:creationId xmlns:a16="http://schemas.microsoft.com/office/drawing/2014/main" id="{7FBC9DBE-9AB2-27FB-576F-462F5C8085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58600" y="4914899"/>
            <a:ext cx="6461760" cy="4800599"/>
          </a:xfrm>
          <a:prstGeom prst="rect">
            <a:avLst/>
          </a:prstGeom>
        </p:spPr>
      </p:pic>
      <p:pic>
        <p:nvPicPr>
          <p:cNvPr id="11" name="Picture 10" descr="A graph showing a number of rounds&#10;&#10;Description automatically generated with low confidence">
            <a:extLst>
              <a:ext uri="{FF2B5EF4-FFF2-40B4-BE49-F238E27FC236}">
                <a16:creationId xmlns:a16="http://schemas.microsoft.com/office/drawing/2014/main" id="{8BF62DC3-56DC-15F7-76ED-2EF066A399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58600" y="274638"/>
            <a:ext cx="6461760" cy="4389120"/>
          </a:xfrm>
          <a:prstGeom prst="rect">
            <a:avLst/>
          </a:prstGeom>
        </p:spPr>
      </p:pic>
      <p:graphicFrame>
        <p:nvGraphicFramePr>
          <p:cNvPr id="12" name="Table 12">
            <a:extLst>
              <a:ext uri="{FF2B5EF4-FFF2-40B4-BE49-F238E27FC236}">
                <a16:creationId xmlns:a16="http://schemas.microsoft.com/office/drawing/2014/main" id="{39790AA1-92AF-049D-535A-4D19943BC4C2}"/>
              </a:ext>
            </a:extLst>
          </p:cNvPr>
          <p:cNvGraphicFramePr>
            <a:graphicFrameLocks noGrp="1"/>
          </p:cNvGraphicFramePr>
          <p:nvPr>
            <p:extLst>
              <p:ext uri="{D42A27DB-BD31-4B8C-83A1-F6EECF244321}">
                <p14:modId xmlns:p14="http://schemas.microsoft.com/office/powerpoint/2010/main" val="4251315059"/>
              </p:ext>
            </p:extLst>
          </p:nvPr>
        </p:nvGraphicFramePr>
        <p:xfrm>
          <a:off x="224790" y="5143501"/>
          <a:ext cx="4880610" cy="2362200"/>
        </p:xfrm>
        <a:graphic>
          <a:graphicData uri="http://schemas.openxmlformats.org/drawingml/2006/table">
            <a:tbl>
              <a:tblPr firstRow="1" bandRow="1">
                <a:tableStyleId>{5C22544A-7EE6-4342-B048-85BDC9FD1C3A}</a:tableStyleId>
              </a:tblPr>
              <a:tblGrid>
                <a:gridCol w="1626870">
                  <a:extLst>
                    <a:ext uri="{9D8B030D-6E8A-4147-A177-3AD203B41FA5}">
                      <a16:colId xmlns:a16="http://schemas.microsoft.com/office/drawing/2014/main" val="1255125234"/>
                    </a:ext>
                  </a:extLst>
                </a:gridCol>
                <a:gridCol w="1626870">
                  <a:extLst>
                    <a:ext uri="{9D8B030D-6E8A-4147-A177-3AD203B41FA5}">
                      <a16:colId xmlns:a16="http://schemas.microsoft.com/office/drawing/2014/main" val="1971182444"/>
                    </a:ext>
                  </a:extLst>
                </a:gridCol>
                <a:gridCol w="1626870">
                  <a:extLst>
                    <a:ext uri="{9D8B030D-6E8A-4147-A177-3AD203B41FA5}">
                      <a16:colId xmlns:a16="http://schemas.microsoft.com/office/drawing/2014/main" val="2718299656"/>
                    </a:ext>
                  </a:extLst>
                </a:gridCol>
              </a:tblGrid>
              <a:tr h="787400">
                <a:tc>
                  <a:txBody>
                    <a:bodyPr/>
                    <a:lstStyle/>
                    <a:p>
                      <a:endParaRPr 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2400" b="1" dirty="0">
                          <a:solidFill>
                            <a:schemeClr val="tx1"/>
                          </a:solidFill>
                          <a:latin typeface="Times New Roman" panose="02020603050405020304" pitchFamily="18" charset="0"/>
                          <a:cs typeface="Times New Roman" panose="02020603050405020304" pitchFamily="18" charset="0"/>
                        </a:rPr>
                        <a:t>IID</a:t>
                      </a:r>
                    </a:p>
                  </a:txBody>
                  <a:tcPr/>
                </a:tc>
                <a:tc>
                  <a:txBody>
                    <a:bodyPr/>
                    <a:lstStyle/>
                    <a:p>
                      <a:r>
                        <a:rPr lang="en-US" sz="2400" b="1" dirty="0">
                          <a:solidFill>
                            <a:schemeClr val="tx1"/>
                          </a:solidFill>
                          <a:latin typeface="Times New Roman" panose="02020603050405020304" pitchFamily="18" charset="0"/>
                          <a:cs typeface="Times New Roman" panose="02020603050405020304" pitchFamily="18" charset="0"/>
                        </a:rPr>
                        <a:t>Non-IID</a:t>
                      </a:r>
                    </a:p>
                  </a:txBody>
                  <a:tcPr/>
                </a:tc>
                <a:extLst>
                  <a:ext uri="{0D108BD9-81ED-4DB2-BD59-A6C34878D82A}">
                    <a16:rowId xmlns:a16="http://schemas.microsoft.com/office/drawing/2014/main" val="1597859106"/>
                  </a:ext>
                </a:extLst>
              </a:tr>
              <a:tr h="787400">
                <a:tc>
                  <a:txBody>
                    <a:bodyPr/>
                    <a:lstStyle/>
                    <a:p>
                      <a:r>
                        <a:rPr lang="en-US" sz="2400" b="1" dirty="0">
                          <a:solidFill>
                            <a:schemeClr val="tx1"/>
                          </a:solidFill>
                          <a:latin typeface="Times New Roman" panose="02020603050405020304" pitchFamily="18" charset="0"/>
                          <a:cs typeface="Times New Roman" panose="02020603050405020304" pitchFamily="18" charset="0"/>
                        </a:rPr>
                        <a:t>MLP</a:t>
                      </a:r>
                    </a:p>
                  </a:txBody>
                  <a:tcPr/>
                </a:tc>
                <a:tc>
                  <a:txBody>
                    <a:bodyPr/>
                    <a:lstStyle/>
                    <a:p>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38.481%</a:t>
                      </a:r>
                      <a:endParaRPr 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29.620%</a:t>
                      </a:r>
                      <a:endParaRPr lang="en-US" sz="24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38990738"/>
                  </a:ext>
                </a:extLst>
              </a:tr>
              <a:tr h="787400">
                <a:tc>
                  <a:txBody>
                    <a:bodyPr/>
                    <a:lstStyle/>
                    <a:p>
                      <a:r>
                        <a:rPr lang="en-US" sz="2400" b="1" dirty="0">
                          <a:solidFill>
                            <a:schemeClr val="tx1"/>
                          </a:solidFill>
                          <a:latin typeface="Times New Roman" panose="02020603050405020304" pitchFamily="18" charset="0"/>
                          <a:cs typeface="Times New Roman" panose="02020603050405020304" pitchFamily="18" charset="0"/>
                        </a:rPr>
                        <a:t>CNN</a:t>
                      </a:r>
                    </a:p>
                  </a:txBody>
                  <a:tcPr/>
                </a:tc>
                <a:tc>
                  <a:txBody>
                    <a:bodyPr/>
                    <a:lstStyle/>
                    <a:p>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60.633%</a:t>
                      </a:r>
                      <a:endParaRPr lang="en-US" sz="2400"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43.797%</a:t>
                      </a:r>
                      <a:endParaRPr lang="en-US" sz="24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68856710"/>
                  </a:ext>
                </a:extLst>
              </a:tr>
            </a:tbl>
          </a:graphicData>
        </a:graphic>
      </p:graphicFrame>
    </p:spTree>
    <p:extLst>
      <p:ext uri="{BB962C8B-B14F-4D97-AF65-F5344CB8AC3E}">
        <p14:creationId xmlns:p14="http://schemas.microsoft.com/office/powerpoint/2010/main" val="3832145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03D53-ACA5-809C-AB85-1FDA6EFBA8F6}"/>
              </a:ext>
            </a:extLst>
          </p:cNvPr>
          <p:cNvSpPr>
            <a:spLocks noGrp="1"/>
          </p:cNvSpPr>
          <p:nvPr>
            <p:ph type="title"/>
          </p:nvPr>
        </p:nvSpPr>
        <p:spPr>
          <a:xfrm>
            <a:off x="4724400" y="4000500"/>
            <a:ext cx="8229600" cy="1143000"/>
          </a:xfrm>
        </p:spPr>
        <p:txBody>
          <a:bodyPr/>
          <a:lstStyle/>
          <a:p>
            <a:r>
              <a:rPr lang="en-US" dirty="0"/>
              <a:t>End</a:t>
            </a:r>
          </a:p>
        </p:txBody>
      </p:sp>
    </p:spTree>
    <p:extLst>
      <p:ext uri="{BB962C8B-B14F-4D97-AF65-F5344CB8AC3E}">
        <p14:creationId xmlns:p14="http://schemas.microsoft.com/office/powerpoint/2010/main" val="468705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441B9-53F0-0233-4B34-6B3564CC0360}"/>
              </a:ext>
            </a:extLst>
          </p:cNvPr>
          <p:cNvSpPr>
            <a:spLocks noGrp="1"/>
          </p:cNvSpPr>
          <p:nvPr>
            <p:ph type="title"/>
          </p:nvPr>
        </p:nvSpPr>
        <p:spPr>
          <a:xfrm>
            <a:off x="457200" y="274638"/>
            <a:ext cx="10668000" cy="1143000"/>
          </a:xfrm>
        </p:spPr>
        <p:txBody>
          <a:bodyPr>
            <a:normAutofit fontScale="90000"/>
          </a:bodyPr>
          <a:lstStyle/>
          <a:p>
            <a:pPr marL="857250" indent="-857250" algn="l">
              <a:buFont typeface="+mj-lt"/>
              <a:buAutoNum type="romanUcPeriod"/>
            </a:pPr>
            <a:r>
              <a:rPr lang="en-US" sz="5400" b="1" dirty="0" err="1">
                <a:latin typeface="Times New Roman" panose="02020603050405020304" pitchFamily="18" charset="0"/>
                <a:cs typeface="Times New Roman" panose="02020603050405020304" pitchFamily="18" charset="0"/>
              </a:rPr>
              <a:t>Vấn</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đề</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cần</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giải</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quyết</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là</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gì</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tại</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sao</a:t>
            </a:r>
            <a:r>
              <a:rPr lang="en-US" sz="5400" b="1" dirty="0">
                <a:latin typeface="Times New Roman" panose="02020603050405020304" pitchFamily="18" charset="0"/>
                <a:cs typeface="Times New Roman" panose="02020603050405020304" pitchFamily="18" charset="0"/>
              </a:rPr>
              <a:t>?</a:t>
            </a:r>
          </a:p>
        </p:txBody>
      </p:sp>
      <p:sp>
        <p:nvSpPr>
          <p:cNvPr id="4" name="Content Placeholder 3">
            <a:extLst>
              <a:ext uri="{FF2B5EF4-FFF2-40B4-BE49-F238E27FC236}">
                <a16:creationId xmlns:a16="http://schemas.microsoft.com/office/drawing/2014/main" id="{96517071-0A39-9BF3-AEB9-454F05BAE0D3}"/>
              </a:ext>
            </a:extLst>
          </p:cNvPr>
          <p:cNvSpPr>
            <a:spLocks noGrp="1"/>
          </p:cNvSpPr>
          <p:nvPr>
            <p:ph sz="half" idx="2"/>
          </p:nvPr>
        </p:nvSpPr>
        <p:spPr>
          <a:xfrm>
            <a:off x="838200" y="1562100"/>
            <a:ext cx="8610600" cy="8077199"/>
          </a:xfrm>
        </p:spPr>
        <p:txBody>
          <a:bodyPr>
            <a:normAutofit/>
          </a:bodyPr>
          <a:lstStyle/>
          <a:p>
            <a:r>
              <a:rPr lang="en-US" sz="3200" dirty="0" err="1">
                <a:latin typeface="Times New Roman" panose="02020603050405020304" pitchFamily="18" charset="0"/>
                <a:cs typeface="Times New Roman" panose="02020603050405020304" pitchFamily="18" charset="0"/>
              </a:rPr>
              <a:t>Tính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riêng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tư</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dữ</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liệu</a:t>
            </a:r>
            <a:endParaRPr lang="en-US" sz="3200" dirty="0">
              <a:latin typeface="Times New Roman" panose="02020603050405020304" pitchFamily="18" charset="0"/>
              <a:cs typeface="Times New Roman" panose="02020603050405020304" pitchFamily="18" charset="0"/>
            </a:endParaRPr>
          </a:p>
          <a:p>
            <a:r>
              <a:rPr lang="en-US" sz="3200" dirty="0" err="1">
                <a:latin typeface="Times New Roman" panose="02020603050405020304" pitchFamily="18" charset="0"/>
                <a:cs typeface="Times New Roman" panose="02020603050405020304" pitchFamily="18" charset="0"/>
              </a:rPr>
              <a:t>Số</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lượng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lớn</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è"/>
            </a:pPr>
            <a:r>
              <a:rPr lang="en-US" sz="3200" dirty="0">
                <a:latin typeface="Times New Roman" panose="02020603050405020304" pitchFamily="18" charset="0"/>
                <a:cs typeface="Times New Roman" panose="02020603050405020304" pitchFamily="18" charset="0"/>
                <a:sym typeface="Wingdings" panose="05000000000000000000" pitchFamily="2" charset="2"/>
              </a:rPr>
              <a:t>Do </a:t>
            </a:r>
            <a:r>
              <a:rPr lang="en-US" sz="3200" dirty="0" err="1">
                <a:latin typeface="Times New Roman" panose="02020603050405020304" pitchFamily="18" charset="0"/>
                <a:cs typeface="Times New Roman" panose="02020603050405020304" pitchFamily="18" charset="0"/>
                <a:sym typeface="Wingdings" panose="05000000000000000000" pitchFamily="2" charset="2"/>
              </a:rPr>
              <a:t>đó</a:t>
            </a:r>
            <a:r>
              <a:rPr lang="en-US" sz="3200" dirty="0">
                <a:latin typeface="Times New Roman" panose="02020603050405020304" pitchFamily="18" charset="0"/>
                <a:cs typeface="Times New Roman" panose="02020603050405020304" pitchFamily="18" charset="0"/>
                <a:sym typeface="Wingdings" panose="05000000000000000000" pitchFamily="2" charset="2"/>
              </a:rPr>
              <a:t> </a:t>
            </a:r>
            <a:r>
              <a:rPr lang="en-US" sz="3200" dirty="0" err="1">
                <a:latin typeface="Times New Roman" panose="02020603050405020304" pitchFamily="18" charset="0"/>
                <a:cs typeface="Times New Roman" panose="02020603050405020304" pitchFamily="18" charset="0"/>
                <a:sym typeface="Wingdings" panose="05000000000000000000" pitchFamily="2" charset="2"/>
              </a:rPr>
              <a:t>việc</a:t>
            </a:r>
            <a:r>
              <a:rPr lang="en-US" sz="3200" dirty="0">
                <a:latin typeface="Times New Roman" panose="02020603050405020304" pitchFamily="18" charset="0"/>
                <a:cs typeface="Times New Roman" panose="02020603050405020304" pitchFamily="18" charset="0"/>
                <a:sym typeface="Wingdings" panose="05000000000000000000" pitchFamily="2" charset="2"/>
              </a:rPr>
              <a:t> chia </a:t>
            </a:r>
            <a:r>
              <a:rPr lang="en-US" sz="3200" dirty="0" err="1">
                <a:latin typeface="Times New Roman" panose="02020603050405020304" pitchFamily="18" charset="0"/>
                <a:cs typeface="Times New Roman" panose="02020603050405020304" pitchFamily="18" charset="0"/>
                <a:sym typeface="Wingdings" panose="05000000000000000000" pitchFamily="2" charset="2"/>
              </a:rPr>
              <a:t>sẻ</a:t>
            </a:r>
            <a:r>
              <a:rPr lang="en-US" sz="3200" dirty="0">
                <a:latin typeface="Times New Roman" panose="02020603050405020304" pitchFamily="18" charset="0"/>
                <a:cs typeface="Times New Roman" panose="02020603050405020304" pitchFamily="18" charset="0"/>
                <a:sym typeface="Wingdings" panose="05000000000000000000" pitchFamily="2" charset="2"/>
              </a:rPr>
              <a:t> </a:t>
            </a:r>
            <a:r>
              <a:rPr lang="en-US" sz="3200" dirty="0" err="1">
                <a:latin typeface="Times New Roman" panose="02020603050405020304" pitchFamily="18" charset="0"/>
                <a:cs typeface="Times New Roman" panose="02020603050405020304" pitchFamily="18" charset="0"/>
                <a:sym typeface="Wingdings" panose="05000000000000000000" pitchFamily="2" charset="2"/>
              </a:rPr>
              <a:t>dữ</a:t>
            </a:r>
            <a:r>
              <a:rPr lang="en-US" sz="3200" dirty="0">
                <a:latin typeface="Times New Roman" panose="02020603050405020304" pitchFamily="18" charset="0"/>
                <a:cs typeface="Times New Roman" panose="02020603050405020304" pitchFamily="18" charset="0"/>
                <a:sym typeface="Wingdings" panose="05000000000000000000" pitchFamily="2" charset="2"/>
              </a:rPr>
              <a:t> </a:t>
            </a:r>
            <a:r>
              <a:rPr lang="en-US" sz="3200" dirty="0" err="1">
                <a:latin typeface="Times New Roman" panose="02020603050405020304" pitchFamily="18" charset="0"/>
                <a:cs typeface="Times New Roman" panose="02020603050405020304" pitchFamily="18" charset="0"/>
                <a:sym typeface="Wingdings" panose="05000000000000000000" pitchFamily="2" charset="2"/>
              </a:rPr>
              <a:t>liệu</a:t>
            </a:r>
            <a:r>
              <a:rPr lang="en-US" sz="3200" dirty="0">
                <a:latin typeface="Times New Roman" panose="02020603050405020304" pitchFamily="18" charset="0"/>
                <a:cs typeface="Times New Roman" panose="02020603050405020304" pitchFamily="18" charset="0"/>
                <a:sym typeface="Wingdings" panose="05000000000000000000" pitchFamily="2" charset="2"/>
              </a:rPr>
              <a:t> </a:t>
            </a:r>
            <a:r>
              <a:rPr lang="en-US" sz="3200" dirty="0" err="1">
                <a:latin typeface="Times New Roman" panose="02020603050405020304" pitchFamily="18" charset="0"/>
                <a:cs typeface="Times New Roman" panose="02020603050405020304" pitchFamily="18" charset="0"/>
                <a:sym typeface="Wingdings" panose="05000000000000000000" pitchFamily="2" charset="2"/>
              </a:rPr>
              <a:t>có</a:t>
            </a:r>
            <a:r>
              <a:rPr lang="en-US" sz="3200" dirty="0">
                <a:latin typeface="Times New Roman" panose="02020603050405020304" pitchFamily="18" charset="0"/>
                <a:cs typeface="Times New Roman" panose="02020603050405020304" pitchFamily="18" charset="0"/>
                <a:sym typeface="Wingdings" panose="05000000000000000000" pitchFamily="2" charset="2"/>
              </a:rPr>
              <a:t> </a:t>
            </a:r>
            <a:r>
              <a:rPr lang="en-US" sz="3200" dirty="0" err="1">
                <a:latin typeface="Times New Roman" panose="02020603050405020304" pitchFamily="18" charset="0"/>
                <a:cs typeface="Times New Roman" panose="02020603050405020304" pitchFamily="18" charset="0"/>
                <a:sym typeface="Wingdings" panose="05000000000000000000" pitchFamily="2" charset="2"/>
              </a:rPr>
              <a:t>khả</a:t>
            </a:r>
            <a:r>
              <a:rPr lang="en-US" sz="3200" dirty="0">
                <a:latin typeface="Times New Roman" panose="02020603050405020304" pitchFamily="18" charset="0"/>
                <a:cs typeface="Times New Roman" panose="02020603050405020304" pitchFamily="18" charset="0"/>
                <a:sym typeface="Wingdings" panose="05000000000000000000" pitchFamily="2" charset="2"/>
              </a:rPr>
              <a:t> </a:t>
            </a:r>
            <a:r>
              <a:rPr lang="en-US" sz="3200" dirty="0" err="1">
                <a:latin typeface="Times New Roman" panose="02020603050405020304" pitchFamily="18" charset="0"/>
                <a:cs typeface="Times New Roman" panose="02020603050405020304" pitchFamily="18" charset="0"/>
                <a:sym typeface="Wingdings" panose="05000000000000000000" pitchFamily="2" charset="2"/>
              </a:rPr>
              <a:t>năng</a:t>
            </a:r>
            <a:r>
              <a:rPr lang="en-US" sz="3200" dirty="0">
                <a:latin typeface="Times New Roman" panose="02020603050405020304" pitchFamily="18" charset="0"/>
                <a:cs typeface="Times New Roman" panose="02020603050405020304" pitchFamily="18" charset="0"/>
                <a:sym typeface="Wingdings" panose="05000000000000000000" pitchFamily="2" charset="2"/>
              </a:rPr>
              <a:t> </a:t>
            </a:r>
            <a:r>
              <a:rPr lang="en-US" sz="3200" dirty="0" err="1">
                <a:latin typeface="Times New Roman" panose="02020603050405020304" pitchFamily="18" charset="0"/>
                <a:cs typeface="Times New Roman" panose="02020603050405020304" pitchFamily="18" charset="0"/>
                <a:sym typeface="Wingdings" panose="05000000000000000000" pitchFamily="2" charset="2"/>
              </a:rPr>
              <a:t>gặp</a:t>
            </a:r>
            <a:r>
              <a:rPr lang="en-US" sz="3200" dirty="0">
                <a:latin typeface="Times New Roman" panose="02020603050405020304" pitchFamily="18" charset="0"/>
                <a:cs typeface="Times New Roman" panose="02020603050405020304" pitchFamily="18" charset="0"/>
                <a:sym typeface="Wingdings" panose="05000000000000000000" pitchFamily="2" charset="2"/>
              </a:rPr>
              <a:t> </a:t>
            </a:r>
            <a:r>
              <a:rPr lang="en-US" sz="3200" dirty="0" err="1">
                <a:latin typeface="Times New Roman" panose="02020603050405020304" pitchFamily="18" charset="0"/>
                <a:cs typeface="Times New Roman" panose="02020603050405020304" pitchFamily="18" charset="0"/>
                <a:sym typeface="Wingdings" panose="05000000000000000000" pitchFamily="2" charset="2"/>
              </a:rPr>
              <a:t>rủi</a:t>
            </a:r>
            <a:r>
              <a:rPr lang="en-US" sz="3200" dirty="0">
                <a:latin typeface="Times New Roman" panose="02020603050405020304" pitchFamily="18" charset="0"/>
                <a:cs typeface="Times New Roman" panose="02020603050405020304" pitchFamily="18" charset="0"/>
                <a:sym typeface="Wingdings" panose="05000000000000000000" pitchFamily="2" charset="2"/>
              </a:rPr>
              <a:t> </a:t>
            </a:r>
            <a:r>
              <a:rPr lang="en-US" sz="3200" dirty="0" err="1">
                <a:latin typeface="Times New Roman" panose="02020603050405020304" pitchFamily="18" charset="0"/>
                <a:cs typeface="Times New Roman" panose="02020603050405020304" pitchFamily="18" charset="0"/>
                <a:sym typeface="Wingdings" panose="05000000000000000000" pitchFamily="2" charset="2"/>
              </a:rPr>
              <a:t>ro</a:t>
            </a:r>
            <a:r>
              <a:rPr lang="en-US" sz="3200" dirty="0">
                <a:latin typeface="Times New Roman" panose="02020603050405020304" pitchFamily="18" charset="0"/>
                <a:cs typeface="Times New Roman" panose="02020603050405020304" pitchFamily="18" charset="0"/>
                <a:sym typeface="Wingdings" panose="05000000000000000000" pitchFamily="2" charset="2"/>
              </a:rPr>
              <a:t> </a:t>
            </a:r>
            <a:r>
              <a:rPr lang="en-US" sz="3200" dirty="0" err="1">
                <a:latin typeface="Times New Roman" panose="02020603050405020304" pitchFamily="18" charset="0"/>
                <a:cs typeface="Times New Roman" panose="02020603050405020304" pitchFamily="18" charset="0"/>
                <a:sym typeface="Wingdings" panose="05000000000000000000" pitchFamily="2" charset="2"/>
              </a:rPr>
              <a:t>cao</a:t>
            </a:r>
            <a:endParaRPr lang="en-US" sz="3200" dirty="0">
              <a:latin typeface="Times New Roman" panose="02020603050405020304" pitchFamily="18" charset="0"/>
              <a:cs typeface="Times New Roman" panose="02020603050405020304" pitchFamily="18" charset="0"/>
              <a:sym typeface="Wingdings" panose="05000000000000000000" pitchFamily="2" charset="2"/>
            </a:endParaRPr>
          </a:p>
          <a:p>
            <a:pPr marL="0" indent="0">
              <a:buNone/>
            </a:pPr>
            <a:endParaRPr lang="en-US" sz="3200" dirty="0">
              <a:latin typeface="Times New Roman" panose="02020603050405020304" pitchFamily="18" charset="0"/>
              <a:cs typeface="Times New Roman" panose="02020603050405020304" pitchFamily="18" charset="0"/>
              <a:sym typeface="Wingdings" panose="05000000000000000000" pitchFamily="2" charset="2"/>
            </a:endParaRPr>
          </a:p>
          <a:p>
            <a:pPr>
              <a:buFont typeface="Wingdings" panose="05000000000000000000" pitchFamily="2" charset="2"/>
              <a:buChar char="è"/>
            </a:pPr>
            <a:r>
              <a:rPr lang="vi-VN" sz="3200" b="0" i="0" dirty="0">
                <a:effectLst/>
                <a:latin typeface="Times New Roman" panose="02020603050405020304" pitchFamily="18" charset="0"/>
                <a:cs typeface="Times New Roman" panose="02020603050405020304" pitchFamily="18" charset="0"/>
              </a:rPr>
              <a:t>Bài báo </a:t>
            </a:r>
            <a:r>
              <a:rPr lang="en-US" sz="3200" b="0" i="0" dirty="0" err="1">
                <a:effectLst/>
                <a:latin typeface="Times New Roman" panose="02020603050405020304" pitchFamily="18" charset="0"/>
                <a:cs typeface="Times New Roman" panose="02020603050405020304" pitchFamily="18" charset="0"/>
              </a:rPr>
              <a:t>tác</a:t>
            </a:r>
            <a:r>
              <a:rPr lang="en-US" sz="3200" b="0" i="0" dirty="0">
                <a:effectLst/>
                <a:latin typeface="Times New Roman" panose="02020603050405020304" pitchFamily="18" charset="0"/>
                <a:cs typeface="Times New Roman" panose="02020603050405020304" pitchFamily="18" charset="0"/>
              </a:rPr>
              <a:t> </a:t>
            </a:r>
            <a:r>
              <a:rPr lang="en-US" sz="3200" b="0" i="0" dirty="0" err="1">
                <a:effectLst/>
                <a:latin typeface="Times New Roman" panose="02020603050405020304" pitchFamily="18" charset="0"/>
                <a:cs typeface="Times New Roman" panose="02020603050405020304" pitchFamily="18" charset="0"/>
              </a:rPr>
              <a:t>giả</a:t>
            </a:r>
            <a:r>
              <a:rPr lang="en-US" sz="3200" b="0" i="0" dirty="0">
                <a:effectLst/>
                <a:latin typeface="Times New Roman" panose="02020603050405020304" pitchFamily="18" charset="0"/>
                <a:cs typeface="Times New Roman" panose="02020603050405020304" pitchFamily="18" charset="0"/>
              </a:rPr>
              <a:t> </a:t>
            </a:r>
            <a:r>
              <a:rPr lang="vi-VN" sz="3200" b="0" i="0" dirty="0">
                <a:effectLst/>
                <a:latin typeface="Times New Roman" panose="02020603050405020304" pitchFamily="18" charset="0"/>
                <a:cs typeface="Times New Roman" panose="02020603050405020304" pitchFamily="18" charset="0"/>
              </a:rPr>
              <a:t>đề xuất phương pháp Học liên kết (</a:t>
            </a:r>
            <a:r>
              <a:rPr lang="vi-VN" sz="3200" b="0" i="0" dirty="0" err="1">
                <a:effectLst/>
                <a:latin typeface="Times New Roman" panose="02020603050405020304" pitchFamily="18" charset="0"/>
                <a:cs typeface="Times New Roman" panose="02020603050405020304" pitchFamily="18" charset="0"/>
              </a:rPr>
              <a:t>Federated</a:t>
            </a:r>
            <a:r>
              <a:rPr lang="vi-VN" sz="3200" b="0" i="0" dirty="0">
                <a:effectLst/>
                <a:latin typeface="Times New Roman" panose="02020603050405020304" pitchFamily="18" charset="0"/>
                <a:cs typeface="Times New Roman" panose="02020603050405020304" pitchFamily="18" charset="0"/>
              </a:rPr>
              <a:t> </a:t>
            </a:r>
            <a:r>
              <a:rPr lang="vi-VN" sz="3200" b="0" i="0" dirty="0" err="1">
                <a:effectLst/>
                <a:latin typeface="Times New Roman" panose="02020603050405020304" pitchFamily="18" charset="0"/>
                <a:cs typeface="Times New Roman" panose="02020603050405020304" pitchFamily="18" charset="0"/>
              </a:rPr>
              <a:t>Learning</a:t>
            </a:r>
            <a:r>
              <a:rPr lang="vi-VN" sz="3200" b="0" i="0" dirty="0">
                <a:effectLst/>
                <a:latin typeface="Times New Roman" panose="02020603050405020304" pitchFamily="18" charset="0"/>
                <a:cs typeface="Times New Roman" panose="02020603050405020304" pitchFamily="18" charset="0"/>
              </a:rPr>
              <a:t>) để cải thiện mô hình thông qua dữ liệu của các thiết bị mà vẫn đảm bảo về mặt rủi ro về tính riêng tư và xử lý, truyền dữ liệu một cách hiệu quả.</a:t>
            </a:r>
            <a:endParaRPr lang="en-US" sz="3200" dirty="0">
              <a:latin typeface="Times New Roman" panose="02020603050405020304" pitchFamily="18" charset="0"/>
              <a:cs typeface="Times New Roman" panose="02020603050405020304" pitchFamily="18" charset="0"/>
              <a:sym typeface="Wingdings" panose="05000000000000000000" pitchFamily="2" charset="2"/>
            </a:endParaRPr>
          </a:p>
          <a:p>
            <a:pPr marL="0" indent="0">
              <a:buNone/>
            </a:pPr>
            <a:endParaRPr lang="en-US" sz="3200" dirty="0">
              <a:latin typeface="Times New Roman" panose="02020603050405020304" pitchFamily="18" charset="0"/>
              <a:cs typeface="Times New Roman" panose="02020603050405020304" pitchFamily="18" charset="0"/>
            </a:endParaRPr>
          </a:p>
        </p:txBody>
      </p:sp>
      <p:pic>
        <p:nvPicPr>
          <p:cNvPr id="8" name="Picture 2">
            <a:extLst>
              <a:ext uri="{FF2B5EF4-FFF2-40B4-BE49-F238E27FC236}">
                <a16:creationId xmlns:a16="http://schemas.microsoft.com/office/drawing/2014/main" id="{6FE76DBC-09A2-A56D-E8A0-C63317BA1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1866900"/>
            <a:ext cx="8229600" cy="769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82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544FD-B0ED-432F-4442-E0C5F08F2079}"/>
              </a:ext>
            </a:extLst>
          </p:cNvPr>
          <p:cNvSpPr>
            <a:spLocks noGrp="1"/>
          </p:cNvSpPr>
          <p:nvPr>
            <p:ph type="title"/>
          </p:nvPr>
        </p:nvSpPr>
        <p:spPr/>
        <p:txBody>
          <a:bodyPr>
            <a:normAutofit/>
          </a:bodyPr>
          <a:lstStyle/>
          <a:p>
            <a:pPr algn="l"/>
            <a:r>
              <a:rPr lang="en-US" sz="6000" b="1" dirty="0">
                <a:latin typeface="Times New Roman" panose="02020603050405020304" pitchFamily="18" charset="0"/>
                <a:cs typeface="Times New Roman" panose="02020603050405020304" pitchFamily="18" charset="0"/>
              </a:rPr>
              <a:t>II. Federated Learning</a:t>
            </a:r>
          </a:p>
        </p:txBody>
      </p:sp>
      <p:sp>
        <p:nvSpPr>
          <p:cNvPr id="6" name="Content Placeholder 5">
            <a:extLst>
              <a:ext uri="{FF2B5EF4-FFF2-40B4-BE49-F238E27FC236}">
                <a16:creationId xmlns:a16="http://schemas.microsoft.com/office/drawing/2014/main" id="{DB8559BF-A754-46B9-B2A8-9B4B86F7FE07}"/>
              </a:ext>
            </a:extLst>
          </p:cNvPr>
          <p:cNvSpPr>
            <a:spLocks noGrp="1"/>
          </p:cNvSpPr>
          <p:nvPr>
            <p:ph idx="1"/>
          </p:nvPr>
        </p:nvSpPr>
        <p:spPr>
          <a:xfrm>
            <a:off x="457200" y="1417638"/>
            <a:ext cx="9220200" cy="8221662"/>
          </a:xfrm>
        </p:spPr>
        <p:txBody>
          <a:bodyPr>
            <a:normAutofit fontScale="92500" lnSpcReduction="20000"/>
          </a:bodyPr>
          <a:lstStyle/>
          <a:p>
            <a:pPr marL="514350" indent="-514350">
              <a:buFont typeface="+mj-lt"/>
              <a:buAutoNum type="arabicPeriod"/>
            </a:pPr>
            <a:r>
              <a:rPr lang="en-US"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Federated Learning</a:t>
            </a:r>
          </a:p>
          <a:p>
            <a:pPr>
              <a:buFontTx/>
              <a:buChar char="-"/>
            </a:pPr>
            <a:r>
              <a:rPr lang="vi-VN" b="1" i="1" dirty="0" err="1">
                <a:effectLst/>
                <a:latin typeface="Times New Roman" panose="02020603050405020304" pitchFamily="18" charset="0"/>
                <a:cs typeface="Times New Roman" panose="02020603050405020304" pitchFamily="18" charset="0"/>
              </a:rPr>
              <a:t>Federated</a:t>
            </a:r>
            <a:r>
              <a:rPr lang="vi-VN" b="1" i="1" dirty="0">
                <a:effectLst/>
                <a:latin typeface="Times New Roman" panose="02020603050405020304" pitchFamily="18" charset="0"/>
                <a:cs typeface="Times New Roman" panose="02020603050405020304" pitchFamily="18" charset="0"/>
              </a:rPr>
              <a:t> </a:t>
            </a:r>
            <a:r>
              <a:rPr lang="vi-VN" b="1" i="1" dirty="0" err="1">
                <a:effectLst/>
                <a:latin typeface="Times New Roman" panose="02020603050405020304" pitchFamily="18" charset="0"/>
                <a:cs typeface="Times New Roman" panose="02020603050405020304" pitchFamily="18" charset="0"/>
              </a:rPr>
              <a:t>learning</a:t>
            </a:r>
            <a:r>
              <a:rPr lang="vi-VN" b="1" i="1" dirty="0">
                <a:effectLst/>
                <a:latin typeface="Times New Roman" panose="02020603050405020304" pitchFamily="18" charset="0"/>
                <a:cs typeface="Times New Roman" panose="02020603050405020304" pitchFamily="18" charset="0"/>
              </a:rPr>
              <a:t> </a:t>
            </a:r>
            <a:r>
              <a:rPr lang="vi-VN" b="0" i="0" dirty="0">
                <a:effectLst/>
                <a:latin typeface="Times New Roman" panose="02020603050405020304" pitchFamily="18" charset="0"/>
                <a:cs typeface="Times New Roman" panose="02020603050405020304" pitchFamily="18" charset="0"/>
              </a:rPr>
              <a:t>là một phương pháp học máy phân </a:t>
            </a:r>
            <a:r>
              <a:rPr lang="en-US" b="0" i="0" dirty="0">
                <a:effectLst/>
                <a:latin typeface="Times New Roman" panose="02020603050405020304" pitchFamily="18" charset="0"/>
                <a:cs typeface="Times New Roman" panose="02020603050405020304" pitchFamily="18" charset="0"/>
              </a:rPr>
              <a:t>     </a:t>
            </a:r>
            <a:r>
              <a:rPr lang="vi-VN" b="0" i="0" dirty="0">
                <a:effectLst/>
                <a:latin typeface="Times New Roman" panose="02020603050405020304" pitchFamily="18" charset="0"/>
                <a:cs typeface="Times New Roman" panose="02020603050405020304" pitchFamily="18" charset="0"/>
              </a:rPr>
              <a:t>tán trong đó việc huấn luyện mô hình diễn ra trực tiếp trên các thiết bị hoặc hệ thống phân tán mà không cần phải gửi dữ liệu về một trung tâm tập trung.</a:t>
            </a:r>
            <a:endParaRPr lang="en-US" sz="3200" dirty="0">
              <a:latin typeface="Times New Roman" panose="02020603050405020304" pitchFamily="18" charset="0"/>
              <a:cs typeface="Times New Roman" panose="02020603050405020304" pitchFamily="18" charset="0"/>
            </a:endParaRPr>
          </a:p>
          <a:p>
            <a:pPr>
              <a:buFontTx/>
              <a:buChar char="-"/>
            </a:pPr>
            <a:r>
              <a:rPr lang="en-US" dirty="0">
                <a:latin typeface="Times New Roman" panose="02020603050405020304" pitchFamily="18" charset="0"/>
                <a:cs typeface="Times New Roman" panose="02020603050405020304" pitchFamily="18" charset="0"/>
              </a:rPr>
              <a:t>M</a:t>
            </a:r>
            <a:r>
              <a:rPr lang="vi-VN" b="0" i="0" dirty="0">
                <a:effectLst/>
                <a:latin typeface="Times New Roman" panose="02020603050405020304" pitchFamily="18" charset="0"/>
                <a:cs typeface="Times New Roman" panose="02020603050405020304" pitchFamily="18" charset="0"/>
              </a:rPr>
              <a:t>ô hình </a:t>
            </a:r>
            <a:r>
              <a:rPr lang="en-US" dirty="0" err="1">
                <a:effectLst/>
                <a:latin typeface="Times New Roman" panose="02020603050405020304" pitchFamily="18" charset="0"/>
                <a:cs typeface="Times New Roman" panose="02020603050405020304" pitchFamily="18" charset="0"/>
              </a:rPr>
              <a:t>này</a:t>
            </a:r>
            <a:r>
              <a:rPr lang="en-US" dirty="0">
                <a:effectLst/>
                <a:latin typeface="Times New Roman" panose="02020603050405020304" pitchFamily="18" charset="0"/>
                <a:cs typeface="Times New Roman" panose="02020603050405020304" pitchFamily="18" charset="0"/>
              </a:rPr>
              <a:t> </a:t>
            </a:r>
            <a:r>
              <a:rPr lang="vi-VN" b="0" i="0" dirty="0">
                <a:effectLst/>
                <a:latin typeface="Times New Roman" panose="02020603050405020304" pitchFamily="18" charset="0"/>
                <a:cs typeface="Times New Roman" panose="02020603050405020304" pitchFamily="18" charset="0"/>
              </a:rPr>
              <a:t>cho phép người dùng có thể cải thiện mô hình từ dữ liệu của chính mình và những người dùng khác. Mỗi người dùng sẽ có một tập dữ liệu huấn luyện riêng, những dữ liệu này sẽ không bao giờ được tải lên </a:t>
            </a:r>
            <a:r>
              <a:rPr lang="vi-VN" b="0" i="0" dirty="0" err="1">
                <a:effectLst/>
                <a:latin typeface="Times New Roman" panose="02020603050405020304" pitchFamily="18" charset="0"/>
                <a:cs typeface="Times New Roman" panose="02020603050405020304" pitchFamily="18" charset="0"/>
              </a:rPr>
              <a:t>server</a:t>
            </a:r>
            <a:r>
              <a:rPr lang="vi-VN" b="0" i="0" dirty="0">
                <a:effectLst/>
                <a:latin typeface="Times New Roman" panose="02020603050405020304" pitchFamily="18" charset="0"/>
                <a:cs typeface="Times New Roman" panose="02020603050405020304" pitchFamily="18" charset="0"/>
              </a:rPr>
              <a:t>. </a:t>
            </a:r>
            <a:endParaRPr lang="en-US" b="0" i="0" dirty="0">
              <a:effectLst/>
              <a:latin typeface="Times New Roman" panose="02020603050405020304" pitchFamily="18" charset="0"/>
              <a:cs typeface="Times New Roman" panose="02020603050405020304" pitchFamily="18" charset="0"/>
            </a:endParaRPr>
          </a:p>
          <a:p>
            <a:pPr>
              <a:buFontTx/>
              <a:buChar char="-"/>
            </a:pPr>
            <a:r>
              <a:rPr lang="vi-VN" b="0" i="0" dirty="0">
                <a:effectLst/>
                <a:latin typeface="Times New Roman" panose="02020603050405020304" pitchFamily="18" charset="0"/>
                <a:cs typeface="Times New Roman" panose="02020603050405020304" pitchFamily="18" charset="0"/>
              </a:rPr>
              <a:t>Các thiết bị </a:t>
            </a:r>
            <a:r>
              <a:rPr lang="vi-VN" b="0" i="0" dirty="0" err="1">
                <a:effectLst/>
                <a:latin typeface="Times New Roman" panose="02020603050405020304" pitchFamily="18" charset="0"/>
                <a:cs typeface="Times New Roman" panose="02020603050405020304" pitchFamily="18" charset="0"/>
              </a:rPr>
              <a:t>client</a:t>
            </a:r>
            <a:r>
              <a:rPr lang="vi-VN" b="0" i="0" dirty="0">
                <a:effectLst/>
                <a:latin typeface="Times New Roman" panose="02020603050405020304" pitchFamily="18" charset="0"/>
                <a:cs typeface="Times New Roman" panose="02020603050405020304" pitchFamily="18" charset="0"/>
              </a:rPr>
              <a:t> sẽ thực hiện các tính toán để </a:t>
            </a:r>
            <a:r>
              <a:rPr lang="vi-VN" b="0" i="0" dirty="0" err="1">
                <a:effectLst/>
                <a:latin typeface="Times New Roman" panose="02020603050405020304" pitchFamily="18" charset="0"/>
                <a:cs typeface="Times New Roman" panose="02020603050405020304" pitchFamily="18" charset="0"/>
              </a:rPr>
              <a:t>update</a:t>
            </a:r>
            <a:r>
              <a:rPr lang="vi-VN" b="0" i="0" dirty="0">
                <a:effectLst/>
                <a:latin typeface="Times New Roman" panose="02020603050405020304" pitchFamily="18" charset="0"/>
                <a:cs typeface="Times New Roman" panose="02020603050405020304" pitchFamily="18" charset="0"/>
              </a:rPr>
              <a:t> mô hình mới và gửi lên </a:t>
            </a:r>
            <a:r>
              <a:rPr lang="vi-VN" b="0" i="0" dirty="0" err="1">
                <a:effectLst/>
                <a:latin typeface="Times New Roman" panose="02020603050405020304" pitchFamily="18" charset="0"/>
                <a:cs typeface="Times New Roman" panose="02020603050405020304" pitchFamily="18" charset="0"/>
              </a:rPr>
              <a:t>server</a:t>
            </a:r>
            <a:r>
              <a:rPr lang="vi-VN" b="0" i="0" dirty="0">
                <a:effectLst/>
                <a:latin typeface="Times New Roman" panose="02020603050405020304" pitchFamily="18" charset="0"/>
                <a:cs typeface="Times New Roman" panose="02020603050405020304" pitchFamily="18" charset="0"/>
              </a:rPr>
              <a:t>. Server sẽ làm nhiệm vụ tổng hợp các </a:t>
            </a:r>
            <a:r>
              <a:rPr lang="vi-VN" b="0" i="0" dirty="0" err="1">
                <a:effectLst/>
                <a:latin typeface="Times New Roman" panose="02020603050405020304" pitchFamily="18" charset="0"/>
                <a:cs typeface="Times New Roman" panose="02020603050405020304" pitchFamily="18" charset="0"/>
              </a:rPr>
              <a:t>update</a:t>
            </a:r>
            <a:r>
              <a:rPr lang="vi-VN" b="0" i="0" dirty="0">
                <a:effectLst/>
                <a:latin typeface="Times New Roman" panose="02020603050405020304" pitchFamily="18" charset="0"/>
                <a:cs typeface="Times New Roman" panose="02020603050405020304" pitchFamily="18" charset="0"/>
              </a:rPr>
              <a:t> này để tạo ra một mô hình mới. Cần lưu ý rằng dữ liệu thô trên thiết bị hoàn toàn không được truyền đi.</a:t>
            </a:r>
            <a:endParaRPr lang="en-US" b="0" i="0" dirty="0">
              <a:effectLst/>
              <a:latin typeface="Times New Roman" panose="02020603050405020304" pitchFamily="18" charset="0"/>
              <a:cs typeface="Times New Roman" panose="02020603050405020304" pitchFamily="18" charset="0"/>
            </a:endParaRPr>
          </a:p>
          <a:p>
            <a:pPr>
              <a:buFontTx/>
              <a:buChar char="-"/>
            </a:pPr>
            <a:r>
              <a:rPr lang="vi-VN" b="0" i="0" dirty="0">
                <a:effectLst/>
                <a:latin typeface="Times New Roman" panose="02020603050405020304" pitchFamily="18" charset="0"/>
                <a:cs typeface="Times New Roman" panose="02020603050405020304" pitchFamily="18" charset="0"/>
              </a:rPr>
              <a:t>Để đảm tính hiệu quả cũng như tính riêng tư, những </a:t>
            </a:r>
            <a:r>
              <a:rPr lang="vi-VN" b="0" i="0" dirty="0" err="1">
                <a:effectLst/>
                <a:latin typeface="Times New Roman" panose="02020603050405020304" pitchFamily="18" charset="0"/>
                <a:cs typeface="Times New Roman" panose="02020603050405020304" pitchFamily="18" charset="0"/>
              </a:rPr>
              <a:t>update</a:t>
            </a:r>
            <a:r>
              <a:rPr lang="vi-VN" b="0" i="0" dirty="0">
                <a:effectLst/>
                <a:latin typeface="Times New Roman" panose="02020603050405020304" pitchFamily="18" charset="0"/>
                <a:cs typeface="Times New Roman" panose="02020603050405020304" pitchFamily="18" charset="0"/>
              </a:rPr>
              <a:t> được gửi lên </a:t>
            </a:r>
            <a:r>
              <a:rPr lang="vi-VN" b="0" i="0" dirty="0" err="1">
                <a:effectLst/>
                <a:latin typeface="Times New Roman" panose="02020603050405020304" pitchFamily="18" charset="0"/>
                <a:cs typeface="Times New Roman" panose="02020603050405020304" pitchFamily="18" charset="0"/>
              </a:rPr>
              <a:t>server</a:t>
            </a:r>
            <a:r>
              <a:rPr lang="vi-VN" b="0" i="0" dirty="0">
                <a:effectLst/>
                <a:latin typeface="Times New Roman" panose="02020603050405020304" pitchFamily="18" charset="0"/>
                <a:cs typeface="Times New Roman" panose="02020603050405020304" pitchFamily="18" charset="0"/>
              </a:rPr>
              <a:t> cần phải luôn mang ít thông tin hơn dữ liệu thô và chúng khó có thể suy ngược được thông tin của </a:t>
            </a:r>
            <a:r>
              <a:rPr lang="vi-VN" b="0" i="0" dirty="0" err="1">
                <a:effectLst/>
                <a:latin typeface="Times New Roman" panose="02020603050405020304" pitchFamily="18" charset="0"/>
                <a:cs typeface="Times New Roman" panose="02020603050405020304" pitchFamily="18" charset="0"/>
              </a:rPr>
              <a:t>client</a:t>
            </a:r>
            <a:r>
              <a:rPr lang="vi-VN" b="0" i="0" dirty="0">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CADD537-E13A-4087-F124-59390664288F}"/>
              </a:ext>
            </a:extLst>
          </p:cNvPr>
          <p:cNvPicPr>
            <a:picLocks noChangeAspect="1"/>
          </p:cNvPicPr>
          <p:nvPr/>
        </p:nvPicPr>
        <p:blipFill>
          <a:blip r:embed="rId2"/>
          <a:stretch>
            <a:fillRect/>
          </a:stretch>
        </p:blipFill>
        <p:spPr>
          <a:xfrm>
            <a:off x="9982200" y="1624012"/>
            <a:ext cx="8010525" cy="7558088"/>
          </a:xfrm>
          <a:prstGeom prst="rect">
            <a:avLst/>
          </a:prstGeom>
        </p:spPr>
      </p:pic>
    </p:spTree>
    <p:extLst>
      <p:ext uri="{BB962C8B-B14F-4D97-AF65-F5344CB8AC3E}">
        <p14:creationId xmlns:p14="http://schemas.microsoft.com/office/powerpoint/2010/main" val="2433036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544FD-B0ED-432F-4442-E0C5F08F2079}"/>
              </a:ext>
            </a:extLst>
          </p:cNvPr>
          <p:cNvSpPr>
            <a:spLocks noGrp="1"/>
          </p:cNvSpPr>
          <p:nvPr>
            <p:ph type="title"/>
          </p:nvPr>
        </p:nvSpPr>
        <p:spPr/>
        <p:txBody>
          <a:bodyPr>
            <a:normAutofit/>
          </a:bodyPr>
          <a:lstStyle/>
          <a:p>
            <a:pPr algn="l"/>
            <a:r>
              <a:rPr lang="en-US" sz="6000" b="1" dirty="0">
                <a:latin typeface="Times New Roman" panose="02020603050405020304" pitchFamily="18" charset="0"/>
                <a:cs typeface="Times New Roman" panose="02020603050405020304" pitchFamily="18" charset="0"/>
              </a:rPr>
              <a:t>II. Federated Learning</a:t>
            </a:r>
          </a:p>
        </p:txBody>
      </p:sp>
      <p:sp>
        <p:nvSpPr>
          <p:cNvPr id="6" name="Content Placeholder 5">
            <a:extLst>
              <a:ext uri="{FF2B5EF4-FFF2-40B4-BE49-F238E27FC236}">
                <a16:creationId xmlns:a16="http://schemas.microsoft.com/office/drawing/2014/main" id="{DB8559BF-A754-46B9-B2A8-9B4B86F7FE07}"/>
              </a:ext>
            </a:extLst>
          </p:cNvPr>
          <p:cNvSpPr>
            <a:spLocks noGrp="1"/>
          </p:cNvSpPr>
          <p:nvPr>
            <p:ph idx="1"/>
          </p:nvPr>
        </p:nvSpPr>
        <p:spPr>
          <a:xfrm>
            <a:off x="457200" y="1600200"/>
            <a:ext cx="16764000" cy="8412162"/>
          </a:xfrm>
        </p:spPr>
        <p:txBody>
          <a:bodyPr>
            <a:noAutofit/>
          </a:bodyPr>
          <a:lstStyle/>
          <a:p>
            <a:pPr marL="0" indent="0">
              <a:buNone/>
            </a:pPr>
            <a:r>
              <a:rPr lang="en-US" sz="2800" b="0" i="0" dirty="0">
                <a:solidFill>
                  <a:srgbClr val="1B1B1B"/>
                </a:solidFill>
                <a:effectLst/>
                <a:latin typeface="+mj-lt"/>
              </a:rPr>
              <a:t>- </a:t>
            </a:r>
            <a:r>
              <a:rPr lang="vi-VN" sz="2800" b="0" i="0" dirty="0">
                <a:solidFill>
                  <a:srgbClr val="1B1B1B"/>
                </a:solidFill>
                <a:effectLst/>
                <a:latin typeface="+mj-lt"/>
              </a:rPr>
              <a:t>Tác giả đề xuất phương pháp </a:t>
            </a:r>
            <a:r>
              <a:rPr lang="vi-VN" sz="2800" b="0" i="1" u="sng" dirty="0">
                <a:solidFill>
                  <a:srgbClr val="1B1B1B"/>
                </a:solidFill>
                <a:effectLst/>
                <a:latin typeface="+mj-lt"/>
              </a:rPr>
              <a:t>Tối ưu liên kết (</a:t>
            </a:r>
            <a:r>
              <a:rPr lang="vi-VN" sz="2800" b="0" i="1" u="sng" dirty="0" err="1">
                <a:solidFill>
                  <a:srgbClr val="1B1B1B"/>
                </a:solidFill>
                <a:effectLst/>
                <a:latin typeface="+mj-lt"/>
              </a:rPr>
              <a:t>Federated</a:t>
            </a:r>
            <a:r>
              <a:rPr lang="vi-VN" sz="2800" b="0" i="1" u="sng" dirty="0">
                <a:solidFill>
                  <a:srgbClr val="1B1B1B"/>
                </a:solidFill>
                <a:effectLst/>
                <a:latin typeface="+mj-lt"/>
              </a:rPr>
              <a:t> </a:t>
            </a:r>
            <a:r>
              <a:rPr lang="vi-VN" sz="2800" b="0" i="1" u="sng" dirty="0" err="1">
                <a:solidFill>
                  <a:srgbClr val="1B1B1B"/>
                </a:solidFill>
                <a:effectLst/>
                <a:latin typeface="+mj-lt"/>
              </a:rPr>
              <a:t>optimization</a:t>
            </a:r>
            <a:r>
              <a:rPr lang="vi-VN" sz="2800" b="0" i="1" u="sng" dirty="0">
                <a:solidFill>
                  <a:srgbClr val="1B1B1B"/>
                </a:solidFill>
                <a:effectLst/>
                <a:latin typeface="+mj-lt"/>
              </a:rPr>
              <a:t>).</a:t>
            </a:r>
            <a:endParaRPr lang="en-US" sz="2800" b="0" i="1" u="sng" dirty="0">
              <a:solidFill>
                <a:srgbClr val="1B1B1B"/>
              </a:solidFill>
              <a:effectLst/>
              <a:latin typeface="+mj-lt"/>
            </a:endParaRPr>
          </a:p>
          <a:p>
            <a:pPr marL="685800"/>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Tối</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ưu</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hóa</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phân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tán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trong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federated learning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có</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một</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số</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thuộc</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tính</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quan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trọng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khác</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biệt</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so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với</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vấn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đề</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tối</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ưu</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hóa</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phân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tán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thông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thường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p>
            <a:pPr marL="1143000" indent="-457200"/>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b="1" dirty="0">
                <a:effectLst/>
                <a:latin typeface="Times New Roman" panose="02020603050405020304" pitchFamily="18" charset="0"/>
                <a:ea typeface="SimSun" panose="02010600030101010101" pitchFamily="2" charset="-122"/>
                <a:cs typeface="Times New Roman" panose="02020603050405020304" pitchFamily="18" charset="0"/>
              </a:rPr>
              <a:t>Non-IID</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Dữ</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liệu</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huấn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luyện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trên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mỗi</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thiết</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bị</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người</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dùng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thường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dựa</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trên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việc</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sử</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dụng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của</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thiết</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bị</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di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động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bởi</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mỗi</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người</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dùng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cụ</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thể</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do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đó</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tập</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dữ</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liệu</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địa</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phương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của</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mỗi</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người</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dùng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sẽ</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không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đại</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diện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cho</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phân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phối</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của</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toàn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bộ</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quần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thể</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p>
            <a:pPr marL="1143000" indent="-457200"/>
            <a:r>
              <a:rPr lang="en-US" sz="2800" b="1" dirty="0">
                <a:effectLst/>
                <a:latin typeface="Times New Roman" panose="02020603050405020304" pitchFamily="18" charset="0"/>
                <a:ea typeface="SimSun" panose="02010600030101010101" pitchFamily="2" charset="-122"/>
                <a:cs typeface="Times New Roman" panose="02020603050405020304" pitchFamily="18" charset="0"/>
              </a:rPr>
              <a:t>Unbalanced</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latin typeface="Times New Roman" panose="02020603050405020304" pitchFamily="18" charset="0"/>
                <a:ea typeface="SimSun" panose="02010600030101010101" pitchFamily="2" charset="-122"/>
                <a:cs typeface="Times New Roman" panose="02020603050405020304" pitchFamily="18" charset="0"/>
              </a:rPr>
              <a:t>M</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ột</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số</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người</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dùng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sẽ</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sử</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dụng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dịch</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vụ</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hoặc</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ứng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dụng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nhiều</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hơn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các</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người</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dùng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khác</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dẫn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đến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sự</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khác</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biệt</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về</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lượng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dữ</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liệu</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huấn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luyện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cục</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bộ</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p>
            <a:pPr marL="1143000" indent="-457200"/>
            <a:r>
              <a:rPr lang="en-US" sz="2800" b="1" dirty="0">
                <a:effectLst/>
                <a:latin typeface="Times New Roman" panose="02020603050405020304" pitchFamily="18" charset="0"/>
                <a:ea typeface="SimSun" panose="02010600030101010101" pitchFamily="2" charset="-122"/>
                <a:cs typeface="Times New Roman" panose="02020603050405020304" pitchFamily="18" charset="0"/>
              </a:rPr>
              <a:t>Massively distributed</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Dự</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kiến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số</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lượng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thiết</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bị</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hoặc</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máy</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chủ</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tham</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gia</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vào</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quá</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trình</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tối</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ưu</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hóa</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sẽ</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lớn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hơn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nhiều</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so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với</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số</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lượng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trung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bình</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các</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ví</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dụ</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trên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mỗi</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thiết</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bị</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2800" dirty="0">
              <a:effectLst/>
              <a:latin typeface="Calibri" panose="020F0502020204030204" pitchFamily="34" charset="0"/>
              <a:ea typeface="SimSun" panose="02010600030101010101" pitchFamily="2" charset="-122"/>
              <a:cs typeface="Times New Roman" panose="02020603050405020304" pitchFamily="18" charset="0"/>
            </a:endParaRPr>
          </a:p>
          <a:p>
            <a:pPr marL="1143000" indent="-457200"/>
            <a:r>
              <a:rPr lang="en-US" sz="28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Limited communication</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Thiết</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bị</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di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động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thường</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offline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hoặc</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có</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kết</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nối</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chậm</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hoặc</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đắt</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800" dirty="0" err="1">
                <a:effectLst/>
                <a:latin typeface="Times New Roman" panose="02020603050405020304" pitchFamily="18" charset="0"/>
                <a:ea typeface="SimSun" panose="02010600030101010101" pitchFamily="2" charset="-122"/>
                <a:cs typeface="Times New Roman" panose="02020603050405020304" pitchFamily="18" charset="0"/>
              </a:rPr>
              <a:t>đỏ</a:t>
            </a:r>
            <a:r>
              <a:rPr lang="en-US" sz="28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2800" b="0" i="1" u="sng" dirty="0">
              <a:solidFill>
                <a:srgbClr val="1B1B1B"/>
              </a:solidFill>
              <a:effectLst/>
              <a:latin typeface="+mj-lt"/>
            </a:endParaRPr>
          </a:p>
          <a:p>
            <a:pPr marL="0" indent="0">
              <a:buNone/>
            </a:pPr>
            <a:r>
              <a:rPr lang="en-US" sz="2800" b="0" i="0" dirty="0">
                <a:solidFill>
                  <a:srgbClr val="1B1B1B"/>
                </a:solidFill>
                <a:effectLst/>
                <a:latin typeface="+mj-lt"/>
              </a:rPr>
              <a:t>-  </a:t>
            </a:r>
            <a:r>
              <a:rPr lang="vi-VN" sz="2800" b="0" i="0" dirty="0">
                <a:solidFill>
                  <a:srgbClr val="1B1B1B"/>
                </a:solidFill>
                <a:effectLst/>
                <a:latin typeface="+mj-lt"/>
              </a:rPr>
              <a:t>Phương pháp này mô tả cụ thể những việc mà </a:t>
            </a:r>
            <a:r>
              <a:rPr lang="vi-VN" sz="2800" b="0" i="0" dirty="0" err="1">
                <a:solidFill>
                  <a:srgbClr val="1B1B1B"/>
                </a:solidFill>
                <a:effectLst/>
                <a:latin typeface="+mj-lt"/>
              </a:rPr>
              <a:t>server</a:t>
            </a:r>
            <a:r>
              <a:rPr lang="vi-VN" sz="2800" b="0" i="0" dirty="0">
                <a:solidFill>
                  <a:srgbClr val="1B1B1B"/>
                </a:solidFill>
                <a:effectLst/>
                <a:latin typeface="+mj-lt"/>
              </a:rPr>
              <a:t> và </a:t>
            </a:r>
            <a:r>
              <a:rPr lang="vi-VN" sz="2800" b="0" i="0" dirty="0" err="1">
                <a:solidFill>
                  <a:srgbClr val="1B1B1B"/>
                </a:solidFill>
                <a:effectLst/>
                <a:latin typeface="+mj-lt"/>
              </a:rPr>
              <a:t>client</a:t>
            </a:r>
            <a:r>
              <a:rPr lang="vi-VN" sz="2800" b="0" i="0" dirty="0">
                <a:solidFill>
                  <a:srgbClr val="1B1B1B"/>
                </a:solidFill>
                <a:effectLst/>
                <a:latin typeface="+mj-lt"/>
              </a:rPr>
              <a:t> sẽ phải thực hiện và thông tin được truyền đi giữa </a:t>
            </a:r>
            <a:r>
              <a:rPr lang="vi-VN" sz="2800" b="0" i="0" dirty="0" err="1">
                <a:solidFill>
                  <a:srgbClr val="1B1B1B"/>
                </a:solidFill>
                <a:effectLst/>
                <a:latin typeface="+mj-lt"/>
              </a:rPr>
              <a:t>server</a:t>
            </a:r>
            <a:r>
              <a:rPr lang="vi-VN" sz="2800" b="0" i="0" dirty="0">
                <a:solidFill>
                  <a:srgbClr val="1B1B1B"/>
                </a:solidFill>
                <a:effectLst/>
                <a:latin typeface="+mj-lt"/>
              </a:rPr>
              <a:t> và </a:t>
            </a:r>
            <a:r>
              <a:rPr lang="vi-VN" sz="2800" b="0" i="0" dirty="0" err="1">
                <a:solidFill>
                  <a:srgbClr val="1B1B1B"/>
                </a:solidFill>
                <a:effectLst/>
                <a:latin typeface="+mj-lt"/>
              </a:rPr>
              <a:t>client</a:t>
            </a:r>
            <a:r>
              <a:rPr lang="vi-VN" sz="2800" b="0" i="0" dirty="0">
                <a:solidFill>
                  <a:srgbClr val="1B1B1B"/>
                </a:solidFill>
                <a:effectLst/>
                <a:latin typeface="+mj-lt"/>
              </a:rPr>
              <a:t>.</a:t>
            </a:r>
            <a:endParaRPr lang="en-US" sz="2800" b="0" i="0" dirty="0">
              <a:solidFill>
                <a:srgbClr val="1B1B1B"/>
              </a:solidFill>
              <a:effectLst/>
              <a:latin typeface="+mj-lt"/>
            </a:endParaRPr>
          </a:p>
          <a:p>
            <a:pPr>
              <a:buFontTx/>
              <a:buChar char="-"/>
            </a:pPr>
            <a:r>
              <a:rPr lang="vi-VN" sz="2800" b="0" i="0" dirty="0">
                <a:solidFill>
                  <a:srgbClr val="1B1B1B"/>
                </a:solidFill>
                <a:effectLst/>
                <a:latin typeface="+mj-lt"/>
              </a:rPr>
              <a:t>Độ hiệu quả của phương pháp này trực tiếp quyết định đến tính riêng tư và số vòng(</a:t>
            </a:r>
            <a:r>
              <a:rPr lang="vi-VN" sz="2800" b="0" i="0" dirty="0" err="1">
                <a:solidFill>
                  <a:srgbClr val="1B1B1B"/>
                </a:solidFill>
                <a:effectLst/>
                <a:latin typeface="+mj-lt"/>
              </a:rPr>
              <a:t>round</a:t>
            </a:r>
            <a:r>
              <a:rPr lang="vi-VN" sz="2800" b="0" i="0" dirty="0">
                <a:solidFill>
                  <a:srgbClr val="1B1B1B"/>
                </a:solidFill>
                <a:effectLst/>
                <a:latin typeface="+mj-lt"/>
              </a:rPr>
              <a:t>) cần </a:t>
            </a:r>
            <a:r>
              <a:rPr lang="vi-VN" sz="2800" b="0" i="0" dirty="0" err="1">
                <a:solidFill>
                  <a:srgbClr val="1B1B1B"/>
                </a:solidFill>
                <a:effectLst/>
                <a:latin typeface="+mj-lt"/>
              </a:rPr>
              <a:t>update</a:t>
            </a:r>
            <a:r>
              <a:rPr lang="vi-VN" sz="2800" b="0" i="0" dirty="0">
                <a:solidFill>
                  <a:srgbClr val="1B1B1B"/>
                </a:solidFill>
                <a:effectLst/>
                <a:latin typeface="+mj-lt"/>
              </a:rPr>
              <a:t> để thu được độ chính xác nhất mong muốn.</a:t>
            </a:r>
            <a:endParaRPr lang="en-US" sz="2800" b="0" i="0" dirty="0">
              <a:solidFill>
                <a:srgbClr val="1B1B1B"/>
              </a:solidFill>
              <a:effectLst/>
              <a:latin typeface="+mj-lt"/>
            </a:endParaRPr>
          </a:p>
          <a:p>
            <a:pPr>
              <a:buFontTx/>
              <a:buChar char="-"/>
            </a:pPr>
            <a:r>
              <a:rPr lang="vi-VN" sz="2800" b="0" i="0" dirty="0">
                <a:solidFill>
                  <a:srgbClr val="1B1B1B"/>
                </a:solidFill>
                <a:effectLst/>
                <a:latin typeface="+mj-lt"/>
              </a:rPr>
              <a:t>Cụ thể tác giả giới thiệu giải thuật </a:t>
            </a:r>
            <a:r>
              <a:rPr lang="vi-VN" sz="2800" b="1" i="0" dirty="0" err="1">
                <a:solidFill>
                  <a:srgbClr val="1B1B1B"/>
                </a:solidFill>
                <a:effectLst/>
                <a:latin typeface="+mj-lt"/>
              </a:rPr>
              <a:t>FederatedAveraging</a:t>
            </a:r>
            <a:r>
              <a:rPr lang="vi-VN" sz="2800" b="0" i="0" dirty="0">
                <a:solidFill>
                  <a:srgbClr val="1B1B1B"/>
                </a:solidFill>
                <a:effectLst/>
                <a:latin typeface="+mj-lt"/>
              </a:rPr>
              <a:t>, giải thuật này thực hiện tối ưu trên </a:t>
            </a:r>
            <a:r>
              <a:rPr lang="vi-VN" sz="2800" b="0" i="0" dirty="0" err="1">
                <a:solidFill>
                  <a:srgbClr val="1B1B1B"/>
                </a:solidFill>
                <a:effectLst/>
                <a:latin typeface="+mj-lt"/>
              </a:rPr>
              <a:t>client</a:t>
            </a:r>
            <a:r>
              <a:rPr lang="vi-VN" sz="2800" b="0" i="0" dirty="0">
                <a:solidFill>
                  <a:srgbClr val="1B1B1B"/>
                </a:solidFill>
                <a:effectLst/>
                <a:latin typeface="+mj-lt"/>
              </a:rPr>
              <a:t> bằng </a:t>
            </a:r>
            <a:r>
              <a:rPr lang="vi-VN" sz="2800" b="0" i="0" dirty="0" err="1">
                <a:solidFill>
                  <a:srgbClr val="1B1B1B"/>
                </a:solidFill>
                <a:effectLst/>
                <a:latin typeface="+mj-lt"/>
              </a:rPr>
              <a:t>stochastic</a:t>
            </a:r>
            <a:r>
              <a:rPr lang="vi-VN" sz="2800" b="0" i="0" dirty="0">
                <a:solidFill>
                  <a:srgbClr val="1B1B1B"/>
                </a:solidFill>
                <a:effectLst/>
                <a:latin typeface="+mj-lt"/>
              </a:rPr>
              <a:t> </a:t>
            </a:r>
            <a:r>
              <a:rPr lang="vi-VN" sz="2800" b="0" i="0" dirty="0" err="1">
                <a:solidFill>
                  <a:srgbClr val="1B1B1B"/>
                </a:solidFill>
                <a:effectLst/>
                <a:latin typeface="+mj-lt"/>
              </a:rPr>
              <a:t>gradient</a:t>
            </a:r>
            <a:r>
              <a:rPr lang="vi-VN" sz="2800" b="0" i="0" dirty="0">
                <a:solidFill>
                  <a:srgbClr val="1B1B1B"/>
                </a:solidFill>
                <a:effectLst/>
                <a:latin typeface="+mj-lt"/>
              </a:rPr>
              <a:t> </a:t>
            </a:r>
            <a:r>
              <a:rPr lang="vi-VN" sz="2800" b="0" i="0" dirty="0" err="1">
                <a:solidFill>
                  <a:srgbClr val="1B1B1B"/>
                </a:solidFill>
                <a:effectLst/>
                <a:latin typeface="+mj-lt"/>
              </a:rPr>
              <a:t>descent</a:t>
            </a:r>
            <a:r>
              <a:rPr lang="vi-VN" sz="2800" b="0" i="0" dirty="0">
                <a:solidFill>
                  <a:srgbClr val="1B1B1B"/>
                </a:solidFill>
                <a:effectLst/>
                <a:latin typeface="+mj-lt"/>
              </a:rPr>
              <a:t>(SGD) và thực hiện lấy trung bình mô hình ở phía </a:t>
            </a:r>
            <a:r>
              <a:rPr lang="vi-VN" sz="2800" b="0" i="0" dirty="0" err="1">
                <a:solidFill>
                  <a:srgbClr val="1B1B1B"/>
                </a:solidFill>
                <a:effectLst/>
                <a:latin typeface="+mj-lt"/>
              </a:rPr>
              <a:t>server</a:t>
            </a:r>
            <a:r>
              <a:rPr lang="vi-VN" sz="2800" b="0" i="0" dirty="0">
                <a:solidFill>
                  <a:srgbClr val="1B1B1B"/>
                </a:solidFill>
                <a:effectLst/>
                <a:latin typeface="+mj-lt"/>
              </a:rPr>
              <a:t>.</a:t>
            </a:r>
            <a:endParaRPr lang="en-US" sz="2800" b="0" i="0" dirty="0">
              <a:solidFill>
                <a:srgbClr val="1B1B1B"/>
              </a:solidFill>
              <a:effectLst/>
              <a:latin typeface="+mj-lt"/>
            </a:endParaRPr>
          </a:p>
        </p:txBody>
      </p:sp>
    </p:spTree>
    <p:extLst>
      <p:ext uri="{BB962C8B-B14F-4D97-AF65-F5344CB8AC3E}">
        <p14:creationId xmlns:p14="http://schemas.microsoft.com/office/powerpoint/2010/main" val="4121532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544FD-B0ED-432F-4442-E0C5F08F2079}"/>
              </a:ext>
            </a:extLst>
          </p:cNvPr>
          <p:cNvSpPr>
            <a:spLocks noGrp="1"/>
          </p:cNvSpPr>
          <p:nvPr>
            <p:ph type="title"/>
          </p:nvPr>
        </p:nvSpPr>
        <p:spPr/>
        <p:txBody>
          <a:bodyPr>
            <a:normAutofit/>
          </a:bodyPr>
          <a:lstStyle/>
          <a:p>
            <a:pPr algn="l"/>
            <a:r>
              <a:rPr lang="en-US" sz="6000" b="1" dirty="0">
                <a:latin typeface="Times New Roman" panose="02020603050405020304" pitchFamily="18" charset="0"/>
                <a:cs typeface="Times New Roman" panose="02020603050405020304" pitchFamily="18" charset="0"/>
              </a:rPr>
              <a:t>II. Federated Learning</a:t>
            </a:r>
          </a:p>
        </p:txBody>
      </p:sp>
      <p:sp>
        <p:nvSpPr>
          <p:cNvPr id="6" name="Content Placeholder 5">
            <a:extLst>
              <a:ext uri="{FF2B5EF4-FFF2-40B4-BE49-F238E27FC236}">
                <a16:creationId xmlns:a16="http://schemas.microsoft.com/office/drawing/2014/main" id="{DB8559BF-A754-46B9-B2A8-9B4B86F7FE07}"/>
              </a:ext>
            </a:extLst>
          </p:cNvPr>
          <p:cNvSpPr>
            <a:spLocks noGrp="1"/>
          </p:cNvSpPr>
          <p:nvPr>
            <p:ph idx="1"/>
          </p:nvPr>
        </p:nvSpPr>
        <p:spPr>
          <a:xfrm>
            <a:off x="457200" y="1600200"/>
            <a:ext cx="17221200" cy="8115300"/>
          </a:xfrm>
        </p:spPr>
        <p:txBody>
          <a:bodyPr/>
          <a:lstStyle/>
          <a:p>
            <a:pPr marL="0" indent="0">
              <a:buNone/>
            </a:pPr>
            <a:r>
              <a:rPr lang="en-US" dirty="0">
                <a:latin typeface="Times New Roman" panose="02020603050405020304" pitchFamily="18" charset="0"/>
                <a:cs typeface="Times New Roman" panose="02020603050405020304" pitchFamily="18" charset="0"/>
              </a:rPr>
              <a:t>2. </a:t>
            </a:r>
            <a:r>
              <a:rPr lang="en-US" i="0" dirty="0">
                <a:effectLst/>
                <a:latin typeface="Times New Roman" panose="02020603050405020304" pitchFamily="18" charset="0"/>
                <a:cs typeface="Times New Roman" panose="02020603050405020304" pitchFamily="18" charset="0"/>
              </a:rPr>
              <a:t>The Federated Averaging (</a:t>
            </a:r>
            <a:r>
              <a:rPr lang="en-US" i="0" dirty="0" err="1">
                <a:effectLst/>
                <a:latin typeface="Times New Roman" panose="02020603050405020304" pitchFamily="18" charset="0"/>
                <a:cs typeface="Times New Roman" panose="02020603050405020304" pitchFamily="18" charset="0"/>
              </a:rPr>
              <a:t>FedAvg</a:t>
            </a:r>
            <a:r>
              <a:rPr lang="en-US" i="0" dirty="0">
                <a:effectLst/>
                <a:latin typeface="Times New Roman" panose="02020603050405020304" pitchFamily="18" charset="0"/>
                <a:cs typeface="Times New Roman" panose="02020603050405020304" pitchFamily="18" charset="0"/>
              </a:rPr>
              <a:t>) Algorithm</a:t>
            </a:r>
          </a:p>
          <a:p>
            <a:pPr marL="0" indent="0">
              <a:buNone/>
            </a:pPr>
            <a:r>
              <a:rPr lang="en-US" dirty="0">
                <a:latin typeface="Times New Roman" panose="02020603050405020304" pitchFamily="18" charset="0"/>
                <a:cs typeface="Times New Roman" panose="02020603050405020304" pitchFamily="18" charset="0"/>
              </a:rPr>
              <a:t>2.1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a:t>
            </a:r>
          </a:p>
          <a:p>
            <a:pPr marL="0" indent="0">
              <a:buNone/>
            </a:pPr>
            <a:r>
              <a:rPr lang="en-US" i="0" dirty="0">
                <a:effectLst/>
                <a:latin typeface="Times New Roman" panose="02020603050405020304" pitchFamily="18" charset="0"/>
                <a:cs typeface="Times New Roman" panose="02020603050405020304" pitchFamily="18" charset="0"/>
              </a:rPr>
              <a:t>- </a:t>
            </a:r>
            <a:r>
              <a:rPr lang="en-US" i="0" dirty="0" err="1">
                <a:effectLst/>
                <a:latin typeface="Times New Roman" panose="02020603050405020304" pitchFamily="18" charset="0"/>
                <a:cs typeface="Times New Roman" panose="02020603050405020304" pitchFamily="18" charset="0"/>
              </a:rPr>
              <a:t>Chúng</a:t>
            </a:r>
            <a:r>
              <a:rPr lang="en-US" i="0" dirty="0">
                <a:effectLst/>
                <a:latin typeface="Times New Roman" panose="02020603050405020304" pitchFamily="18" charset="0"/>
                <a:cs typeface="Times New Roman" panose="02020603050405020304" pitchFamily="18" charset="0"/>
              </a:rPr>
              <a:t> ta </a:t>
            </a:r>
            <a:r>
              <a:rPr lang="en-US" i="0" dirty="0" err="1">
                <a:effectLst/>
                <a:latin typeface="Times New Roman" panose="02020603050405020304" pitchFamily="18" charset="0"/>
                <a:cs typeface="Times New Roman" panose="02020603050405020304" pitchFamily="18" charset="0"/>
              </a:rPr>
              <a:t>xem</a:t>
            </a:r>
            <a:r>
              <a:rPr lang="en-US" i="0" dirty="0">
                <a:effectLst/>
                <a:latin typeface="Times New Roman" panose="02020603050405020304" pitchFamily="18" charset="0"/>
                <a:cs typeface="Times New Roman" panose="02020603050405020304" pitchFamily="18" charset="0"/>
              </a:rPr>
              <a:t> </a:t>
            </a:r>
            <a:r>
              <a:rPr lang="en-US" i="0" dirty="0" err="1">
                <a:effectLst/>
                <a:latin typeface="Times New Roman" panose="02020603050405020304" pitchFamily="18" charset="0"/>
                <a:cs typeface="Times New Roman" panose="02020603050405020304" pitchFamily="18" charset="0"/>
              </a:rPr>
              <a:t>xét</a:t>
            </a:r>
            <a:r>
              <a:rPr lang="en-US" i="0" dirty="0">
                <a:effectLst/>
                <a:latin typeface="Times New Roman" panose="02020603050405020304" pitchFamily="18" charset="0"/>
                <a:cs typeface="Times New Roman" panose="02020603050405020304" pitchFamily="18" charset="0"/>
              </a:rPr>
              <a:t> </a:t>
            </a:r>
            <a:r>
              <a:rPr lang="en-US" i="0" dirty="0" err="1">
                <a:effectLst/>
                <a:latin typeface="Times New Roman" panose="02020603050405020304" pitchFamily="18" charset="0"/>
                <a:cs typeface="Times New Roman" panose="02020603050405020304" pitchFamily="18" charset="0"/>
              </a:rPr>
              <a:t>đến</a:t>
            </a:r>
            <a:r>
              <a:rPr lang="en-US" i="0" dirty="0">
                <a:effectLst/>
                <a:latin typeface="Times New Roman" panose="02020603050405020304" pitchFamily="18" charset="0"/>
                <a:cs typeface="Times New Roman" panose="02020603050405020304" pitchFamily="18" charset="0"/>
              </a:rPr>
              <a:t> </a:t>
            </a:r>
            <a:r>
              <a:rPr lang="en-US" i="0" dirty="0" err="1">
                <a:effectLst/>
                <a:latin typeface="Times New Roman" panose="02020603050405020304" pitchFamily="18" charset="0"/>
                <a:cs typeface="Times New Roman" panose="02020603050405020304" pitchFamily="18" charset="0"/>
              </a:rPr>
              <a:t>vấn</a:t>
            </a:r>
            <a:r>
              <a:rPr lang="en-US" i="0" dirty="0">
                <a:effectLst/>
                <a:latin typeface="Times New Roman" panose="02020603050405020304" pitchFamily="18" charset="0"/>
                <a:cs typeface="Times New Roman" panose="02020603050405020304" pitchFamily="18" charset="0"/>
              </a:rPr>
              <a:t> </a:t>
            </a:r>
            <a:r>
              <a:rPr lang="en-US" i="0" dirty="0" err="1">
                <a:effectLst/>
                <a:latin typeface="Times New Roman" panose="02020603050405020304" pitchFamily="18" charset="0"/>
                <a:cs typeface="Times New Roman" panose="02020603050405020304" pitchFamily="18" charset="0"/>
              </a:rPr>
              <a:t>đề</a:t>
            </a:r>
            <a:r>
              <a:rPr lang="en-US" i="0" dirty="0">
                <a:effectLst/>
                <a:latin typeface="Times New Roman" panose="02020603050405020304" pitchFamily="18" charset="0"/>
                <a:cs typeface="Times New Roman" panose="02020603050405020304" pitchFamily="18" charset="0"/>
              </a:rPr>
              <a:t> </a:t>
            </a:r>
            <a:r>
              <a:rPr lang="en-US" i="0" dirty="0" err="1">
                <a:effectLst/>
                <a:latin typeface="Times New Roman" panose="02020603050405020304" pitchFamily="18" charset="0"/>
                <a:cs typeface="Times New Roman" panose="02020603050405020304" pitchFamily="18" charset="0"/>
              </a:rPr>
              <a:t>tối</a:t>
            </a:r>
            <a:r>
              <a:rPr lang="en-US" i="0" dirty="0">
                <a:effectLst/>
                <a:latin typeface="Times New Roman" panose="02020603050405020304" pitchFamily="18" charset="0"/>
                <a:cs typeface="Times New Roman" panose="02020603050405020304" pitchFamily="18" charset="0"/>
              </a:rPr>
              <a:t> </a:t>
            </a:r>
            <a:r>
              <a:rPr lang="en-US" i="0" dirty="0" err="1">
                <a:effectLst/>
                <a:latin typeface="Times New Roman" panose="02020603050405020304" pitchFamily="18" charset="0"/>
                <a:cs typeface="Times New Roman" panose="02020603050405020304" pitchFamily="18" charset="0"/>
              </a:rPr>
              <a:t>ưu</a:t>
            </a:r>
            <a:r>
              <a:rPr lang="en-US" i="0" dirty="0">
                <a:effectLst/>
                <a:latin typeface="Times New Roman" panose="02020603050405020304" pitchFamily="18" charset="0"/>
                <a:cs typeface="Times New Roman" panose="02020603050405020304" pitchFamily="18" charset="0"/>
              </a:rPr>
              <a:t> </a:t>
            </a:r>
            <a:r>
              <a:rPr lang="en-US" i="0" dirty="0" err="1">
                <a:effectLst/>
                <a:latin typeface="Times New Roman" panose="02020603050405020304" pitchFamily="18" charset="0"/>
                <a:cs typeface="Times New Roman" panose="02020603050405020304" pitchFamily="18" charset="0"/>
              </a:rPr>
              <a:t>hóa</a:t>
            </a:r>
            <a:r>
              <a:rPr lang="en-US" i="0" dirty="0">
                <a:effectLst/>
                <a:latin typeface="Times New Roman" panose="02020603050405020304" pitchFamily="18" charset="0"/>
                <a:cs typeface="Times New Roman" panose="02020603050405020304" pitchFamily="18" charset="0"/>
              </a:rPr>
              <a:t> </a:t>
            </a:r>
            <a:r>
              <a:rPr lang="en-US" i="0" dirty="0" err="1">
                <a:effectLst/>
                <a:latin typeface="Times New Roman" panose="02020603050405020304" pitchFamily="18" charset="0"/>
                <a:cs typeface="Times New Roman" panose="02020603050405020304" pitchFamily="18" charset="0"/>
              </a:rPr>
              <a:t>trong</a:t>
            </a:r>
            <a:r>
              <a:rPr lang="en-US" i="0" dirty="0">
                <a:effectLst/>
                <a:latin typeface="Times New Roman" panose="02020603050405020304" pitchFamily="18" charset="0"/>
                <a:cs typeface="Times New Roman" panose="02020603050405020304" pitchFamily="18" charset="0"/>
              </a:rPr>
              <a:t> </a:t>
            </a:r>
            <a:r>
              <a:rPr lang="en-US" i="0" dirty="0" err="1">
                <a:effectLst/>
                <a:latin typeface="Times New Roman" panose="02020603050405020304" pitchFamily="18" charset="0"/>
                <a:cs typeface="Times New Roman" panose="02020603050405020304" pitchFamily="18" charset="0"/>
              </a:rPr>
              <a:t>học</a:t>
            </a:r>
            <a:r>
              <a:rPr lang="en-US" i="0" dirty="0">
                <a:effectLst/>
                <a:latin typeface="Times New Roman" panose="02020603050405020304" pitchFamily="18" charset="0"/>
                <a:cs typeface="Times New Roman" panose="02020603050405020304" pitchFamily="18" charset="0"/>
              </a:rPr>
              <a:t> </a:t>
            </a:r>
            <a:r>
              <a:rPr lang="en-US" i="0" dirty="0" err="1">
                <a:effectLst/>
                <a:latin typeface="Times New Roman" panose="02020603050405020304" pitchFamily="18" charset="0"/>
                <a:cs typeface="Times New Roman" panose="02020603050405020304" pitchFamily="18" charset="0"/>
              </a:rPr>
              <a:t>máy</a:t>
            </a:r>
            <a:endParaRPr lang="en-US" i="0" dirty="0">
              <a:effectLst/>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vi-VN" b="0" i="0" dirty="0">
                <a:effectLst/>
                <a:latin typeface="Times New Roman" panose="02020603050405020304" pitchFamily="18" charset="0"/>
                <a:cs typeface="Times New Roman" panose="02020603050405020304" pitchFamily="18" charset="0"/>
              </a:rPr>
              <a:t>trong đó </a:t>
            </a:r>
            <a:r>
              <a:rPr lang="vi-VN" b="0" i="1" dirty="0" err="1">
                <a:effectLst/>
                <a:latin typeface="Times New Roman" panose="02020603050405020304" pitchFamily="18" charset="0"/>
                <a:cs typeface="Times New Roman" panose="02020603050405020304" pitchFamily="18" charset="0"/>
              </a:rPr>
              <a:t>f_i</a:t>
            </a:r>
            <a:r>
              <a:rPr lang="vi-VN" b="0" i="1" dirty="0">
                <a:effectLst/>
                <a:latin typeface="Times New Roman" panose="02020603050405020304" pitchFamily="18" charset="0"/>
                <a:cs typeface="Times New Roman" panose="02020603050405020304" pitchFamily="18" charset="0"/>
              </a:rPr>
              <a:t>(w) = </a:t>
            </a:r>
            <a:r>
              <a:rPr lang="vi-VN" b="0" i="1" dirty="0" err="1">
                <a:effectLst/>
                <a:latin typeface="Times New Roman" panose="02020603050405020304" pitchFamily="18" charset="0"/>
                <a:cs typeface="Times New Roman" panose="02020603050405020304" pitchFamily="18" charset="0"/>
              </a:rPr>
              <a:t>loss</a:t>
            </a:r>
            <a:r>
              <a:rPr lang="vi-VN" b="0" i="1" dirty="0">
                <a:effectLst/>
                <a:latin typeface="Times New Roman" panose="02020603050405020304" pitchFamily="18" charset="0"/>
                <a:cs typeface="Times New Roman" panose="02020603050405020304" pitchFamily="18" charset="0"/>
              </a:rPr>
              <a:t>(</a:t>
            </a:r>
            <a:r>
              <a:rPr lang="vi-VN" b="0" i="1" dirty="0" err="1">
                <a:effectLst/>
                <a:latin typeface="Times New Roman" panose="02020603050405020304" pitchFamily="18" charset="0"/>
                <a:cs typeface="Times New Roman" panose="02020603050405020304" pitchFamily="18" charset="0"/>
              </a:rPr>
              <a:t>x_i</a:t>
            </a:r>
            <a:r>
              <a:rPr lang="vi-VN" b="0" i="1" dirty="0">
                <a:effectLst/>
                <a:latin typeface="Times New Roman" panose="02020603050405020304" pitchFamily="18" charset="0"/>
                <a:cs typeface="Times New Roman" panose="02020603050405020304" pitchFamily="18" charset="0"/>
              </a:rPr>
              <a:t>, </a:t>
            </a:r>
            <a:r>
              <a:rPr lang="vi-VN" b="0" i="1" dirty="0" err="1">
                <a:effectLst/>
                <a:latin typeface="Times New Roman" panose="02020603050405020304" pitchFamily="18" charset="0"/>
                <a:cs typeface="Times New Roman" panose="02020603050405020304" pitchFamily="18" charset="0"/>
              </a:rPr>
              <a:t>y_i</a:t>
            </a:r>
            <a:r>
              <a:rPr lang="vi-VN" b="0" i="1" dirty="0">
                <a:effectLst/>
                <a:latin typeface="Times New Roman" panose="02020603050405020304" pitchFamily="18" charset="0"/>
                <a:cs typeface="Times New Roman" panose="02020603050405020304" pitchFamily="18" charset="0"/>
              </a:rPr>
              <a:t>, w)</a:t>
            </a:r>
            <a:r>
              <a:rPr lang="vi-VN" b="0" i="0" dirty="0">
                <a:effectLst/>
                <a:latin typeface="Times New Roman" panose="02020603050405020304" pitchFamily="18" charset="0"/>
                <a:cs typeface="Times New Roman" panose="02020603050405020304" pitchFamily="18" charset="0"/>
              </a:rPr>
              <a:t> là</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hàm</a:t>
            </a:r>
            <a:r>
              <a:rPr lang="vi-VN" b="0" i="0" dirty="0">
                <a:effectLst/>
                <a:latin typeface="Times New Roman" panose="02020603050405020304" pitchFamily="18" charset="0"/>
                <a:cs typeface="Times New Roman" panose="02020603050405020304" pitchFamily="18" charset="0"/>
              </a:rPr>
              <a:t> mất</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mát</a:t>
            </a:r>
            <a:r>
              <a:rPr lang="vi-VN" b="0" i="0" dirty="0">
                <a:effectLst/>
                <a:latin typeface="Times New Roman" panose="02020603050405020304" pitchFamily="18" charset="0"/>
                <a:cs typeface="Times New Roman" panose="02020603050405020304" pitchFamily="18" charset="0"/>
              </a:rPr>
              <a:t> dự đoán trên ví dụ </a:t>
            </a:r>
            <a:r>
              <a:rPr lang="vi-VN" b="0" i="1" dirty="0">
                <a:effectLst/>
                <a:latin typeface="Times New Roman" panose="02020603050405020304" pitchFamily="18" charset="0"/>
                <a:cs typeface="Times New Roman" panose="02020603050405020304" pitchFamily="18" charset="0"/>
              </a:rPr>
              <a:t>(</a:t>
            </a:r>
            <a:r>
              <a:rPr lang="vi-VN" b="0" i="1" dirty="0" err="1">
                <a:effectLst/>
                <a:latin typeface="Times New Roman" panose="02020603050405020304" pitchFamily="18" charset="0"/>
                <a:cs typeface="Times New Roman" panose="02020603050405020304" pitchFamily="18" charset="0"/>
              </a:rPr>
              <a:t>x_i</a:t>
            </a:r>
            <a:r>
              <a:rPr lang="vi-VN" b="0" i="1" dirty="0">
                <a:effectLst/>
                <a:latin typeface="Times New Roman" panose="02020603050405020304" pitchFamily="18" charset="0"/>
                <a:cs typeface="Times New Roman" panose="02020603050405020304" pitchFamily="18" charset="0"/>
              </a:rPr>
              <a:t>, </a:t>
            </a:r>
            <a:r>
              <a:rPr lang="vi-VN" b="0" i="1" dirty="0" err="1">
                <a:effectLst/>
                <a:latin typeface="Times New Roman" panose="02020603050405020304" pitchFamily="18" charset="0"/>
                <a:cs typeface="Times New Roman" panose="02020603050405020304" pitchFamily="18" charset="0"/>
              </a:rPr>
              <a:t>y_i</a:t>
            </a:r>
            <a:r>
              <a:rPr lang="vi-VN" b="0" i="1" dirty="0">
                <a:effectLst/>
                <a:latin typeface="Times New Roman" panose="02020603050405020304" pitchFamily="18" charset="0"/>
                <a:cs typeface="Times New Roman" panose="02020603050405020304" pitchFamily="18" charset="0"/>
              </a:rPr>
              <a:t>)</a:t>
            </a:r>
            <a:r>
              <a:rPr lang="vi-VN" b="0" i="0" dirty="0">
                <a:effectLst/>
                <a:latin typeface="Times New Roman" panose="02020603050405020304" pitchFamily="18" charset="0"/>
                <a:cs typeface="Times New Roman" panose="02020603050405020304" pitchFamily="18" charset="0"/>
              </a:rPr>
              <a:t> được thực hiện với tham số </a:t>
            </a:r>
            <a:r>
              <a:rPr lang="vi-VN" b="0" i="1" dirty="0">
                <a:effectLst/>
                <a:latin typeface="Times New Roman" panose="02020603050405020304" pitchFamily="18" charset="0"/>
                <a:cs typeface="Times New Roman" panose="02020603050405020304" pitchFamily="18" charset="0"/>
              </a:rPr>
              <a:t>w</a:t>
            </a:r>
            <a:r>
              <a:rPr lang="vi-VN" b="0" i="0" dirty="0">
                <a:effectLst/>
                <a:latin typeface="Times New Roman" panose="02020603050405020304" pitchFamily="18" charset="0"/>
                <a:cs typeface="Times New Roman" panose="02020603050405020304" pitchFamily="18" charset="0"/>
              </a:rPr>
              <a:t> . Giả sử có K máy khách</a:t>
            </a:r>
            <a:r>
              <a:rPr lang="en-US" b="0" i="0" dirty="0">
                <a:effectLst/>
                <a:latin typeface="Times New Roman" panose="02020603050405020304" pitchFamily="18" charset="0"/>
                <a:cs typeface="Times New Roman" panose="02020603050405020304" pitchFamily="18" charset="0"/>
              </a:rPr>
              <a:t> (clients)</a:t>
            </a:r>
            <a:r>
              <a:rPr lang="vi-VN" b="0" i="0" dirty="0">
                <a:effectLst/>
                <a:latin typeface="Times New Roman" panose="02020603050405020304" pitchFamily="18" charset="0"/>
                <a:cs typeface="Times New Roman" panose="02020603050405020304" pitchFamily="18" charset="0"/>
              </a:rPr>
              <a:t> mà dữ liệu được phân vùng, với </a:t>
            </a:r>
            <a:r>
              <a:rPr lang="vi-VN" b="0" i="0" dirty="0" err="1">
                <a:effectLst/>
                <a:latin typeface="Times New Roman" panose="02020603050405020304" pitchFamily="18" charset="0"/>
                <a:cs typeface="Times New Roman" panose="02020603050405020304" pitchFamily="18" charset="0"/>
              </a:rPr>
              <a:t>P_k</a:t>
            </a:r>
            <a:r>
              <a:rPr lang="vi-VN" b="0" i="0" dirty="0">
                <a:effectLst/>
                <a:latin typeface="Times New Roman" panose="02020603050405020304" pitchFamily="18" charset="0"/>
                <a:cs typeface="Times New Roman" panose="02020603050405020304" pitchFamily="18" charset="0"/>
              </a:rPr>
              <a:t> là tập chỉ mục của các điểm dữ liệu trong máy khách k, với </a:t>
            </a:r>
            <a:r>
              <a:rPr lang="vi-VN" b="0" i="1" dirty="0" err="1">
                <a:effectLst/>
                <a:latin typeface="Times New Roman" panose="02020603050405020304" pitchFamily="18" charset="0"/>
                <a:cs typeface="Times New Roman" panose="02020603050405020304" pitchFamily="18" charset="0"/>
              </a:rPr>
              <a:t>n_k</a:t>
            </a:r>
            <a:r>
              <a:rPr lang="vi-VN" b="0" i="1" dirty="0">
                <a:effectLst/>
                <a:latin typeface="Times New Roman" panose="02020603050405020304" pitchFamily="18" charset="0"/>
                <a:cs typeface="Times New Roman" panose="02020603050405020304" pitchFamily="18" charset="0"/>
              </a:rPr>
              <a:t> = |</a:t>
            </a:r>
            <a:r>
              <a:rPr lang="vi-VN" b="0" i="1" dirty="0" err="1">
                <a:effectLst/>
                <a:latin typeface="Times New Roman" panose="02020603050405020304" pitchFamily="18" charset="0"/>
                <a:cs typeface="Times New Roman" panose="02020603050405020304" pitchFamily="18" charset="0"/>
              </a:rPr>
              <a:t>P_k</a:t>
            </a:r>
            <a:r>
              <a:rPr lang="vi-VN" b="0" i="1" dirty="0">
                <a:effectLst/>
                <a:latin typeface="Times New Roman" panose="02020603050405020304" pitchFamily="18" charset="0"/>
                <a:cs typeface="Times New Roman" panose="02020603050405020304" pitchFamily="18" charset="0"/>
              </a:rPr>
              <a:t>| </a:t>
            </a:r>
            <a:r>
              <a:rPr lang="vi-VN" b="0" i="0" dirty="0">
                <a:effectLst/>
                <a:latin typeface="Times New Roman" panose="02020603050405020304" pitchFamily="18" charset="0"/>
                <a:cs typeface="Times New Roman" panose="02020603050405020304" pitchFamily="18" charset="0"/>
              </a:rPr>
              <a:t>. Do đó, công thức trên có thể được viết lại thành:</a:t>
            </a:r>
            <a:endParaRPr lang="en-US" b="0" i="0" dirty="0">
              <a:effectLst/>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69207EA9-EA48-76F2-9C31-6E76CD1E299B}"/>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53F5D241-4851-EFD5-0E02-7FD0E27A0776}"/>
              </a:ext>
            </a:extLst>
          </p:cNvPr>
          <p:cNvPicPr>
            <a:picLocks noChangeAspect="1"/>
          </p:cNvPicPr>
          <p:nvPr/>
        </p:nvPicPr>
        <p:blipFill>
          <a:blip r:embed="rId2"/>
          <a:stretch>
            <a:fillRect/>
          </a:stretch>
        </p:blipFill>
        <p:spPr>
          <a:xfrm>
            <a:off x="3448050" y="3388518"/>
            <a:ext cx="10477500" cy="1657350"/>
          </a:xfrm>
          <a:prstGeom prst="rect">
            <a:avLst/>
          </a:prstGeom>
        </p:spPr>
      </p:pic>
      <p:sp>
        <p:nvSpPr>
          <p:cNvPr id="7" name="AutoShape 4">
            <a:extLst>
              <a:ext uri="{FF2B5EF4-FFF2-40B4-BE49-F238E27FC236}">
                <a16:creationId xmlns:a16="http://schemas.microsoft.com/office/drawing/2014/main" id="{66BA0C2F-B91E-1D7E-6CD5-9536DA8FFC23}"/>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5C1E10A0-0DA8-E1C2-419B-B76C9E5CD8BD}"/>
              </a:ext>
            </a:extLst>
          </p:cNvPr>
          <p:cNvPicPr>
            <a:picLocks noChangeAspect="1"/>
          </p:cNvPicPr>
          <p:nvPr/>
        </p:nvPicPr>
        <p:blipFill>
          <a:blip r:embed="rId3"/>
          <a:stretch>
            <a:fillRect/>
          </a:stretch>
        </p:blipFill>
        <p:spPr>
          <a:xfrm>
            <a:off x="3448050" y="7134225"/>
            <a:ext cx="10477500" cy="1552575"/>
          </a:xfrm>
          <a:prstGeom prst="rect">
            <a:avLst/>
          </a:prstGeom>
        </p:spPr>
      </p:pic>
    </p:spTree>
    <p:extLst>
      <p:ext uri="{BB962C8B-B14F-4D97-AF65-F5344CB8AC3E}">
        <p14:creationId xmlns:p14="http://schemas.microsoft.com/office/powerpoint/2010/main" val="561178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544FD-B0ED-432F-4442-E0C5F08F2079}"/>
              </a:ext>
            </a:extLst>
          </p:cNvPr>
          <p:cNvSpPr>
            <a:spLocks noGrp="1"/>
          </p:cNvSpPr>
          <p:nvPr>
            <p:ph type="title"/>
          </p:nvPr>
        </p:nvSpPr>
        <p:spPr>
          <a:xfrm>
            <a:off x="457200" y="273050"/>
            <a:ext cx="7543800" cy="1162050"/>
          </a:xfrm>
        </p:spPr>
        <p:txBody>
          <a:bodyPr>
            <a:normAutofit fontScale="90000"/>
          </a:bodyPr>
          <a:lstStyle/>
          <a:p>
            <a:pPr algn="l"/>
            <a:r>
              <a:rPr lang="en-US" sz="6000" b="1" dirty="0">
                <a:latin typeface="Times New Roman" panose="02020603050405020304" pitchFamily="18" charset="0"/>
                <a:cs typeface="Times New Roman" panose="02020603050405020304" pitchFamily="18" charset="0"/>
              </a:rPr>
              <a:t>II. Federated Learning</a:t>
            </a:r>
          </a:p>
        </p:txBody>
      </p:sp>
      <p:sp>
        <p:nvSpPr>
          <p:cNvPr id="6" name="Content Placeholder 5">
            <a:extLst>
              <a:ext uri="{FF2B5EF4-FFF2-40B4-BE49-F238E27FC236}">
                <a16:creationId xmlns:a16="http://schemas.microsoft.com/office/drawing/2014/main" id="{DB8559BF-A754-46B9-B2A8-9B4B86F7FE07}"/>
              </a:ext>
            </a:extLst>
          </p:cNvPr>
          <p:cNvSpPr>
            <a:spLocks noGrp="1"/>
          </p:cNvSpPr>
          <p:nvPr>
            <p:ph idx="1"/>
          </p:nvPr>
        </p:nvSpPr>
        <p:spPr>
          <a:xfrm>
            <a:off x="457200" y="1638300"/>
            <a:ext cx="10744200" cy="8000999"/>
          </a:xfrm>
        </p:spPr>
        <p:txBody>
          <a:bodyPr>
            <a:noAutofit/>
          </a:bodyPr>
          <a:lstStyle/>
          <a:p>
            <a:pPr marL="0" indent="0">
              <a:buNone/>
            </a:pPr>
            <a:r>
              <a:rPr lang="en-US" sz="2800" dirty="0">
                <a:latin typeface="Times New Roman" panose="02020603050405020304" pitchFamily="18" charset="0"/>
                <a:cs typeface="Times New Roman" panose="02020603050405020304" pitchFamily="18" charset="0"/>
              </a:rPr>
              <a:t>2.2 </a:t>
            </a:r>
            <a:r>
              <a:rPr lang="en-US" sz="2800" dirty="0" err="1">
                <a:latin typeface="Times New Roman" panose="02020603050405020304" pitchFamily="18" charset="0"/>
                <a:cs typeface="Times New Roman" panose="02020603050405020304" pitchFamily="18" charset="0"/>
              </a:rPr>
              <a:t>Phương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pháp</a:t>
            </a:r>
            <a:endParaRPr lang="en-US" sz="2800" dirty="0">
              <a:latin typeface="Times New Roman" panose="02020603050405020304" pitchFamily="18" charset="0"/>
              <a:cs typeface="Times New Roman" panose="02020603050405020304" pitchFamily="18" charset="0"/>
            </a:endParaRPr>
          </a:p>
          <a:p>
            <a:pPr marL="0" indent="0">
              <a:buNone/>
            </a:pPr>
            <a:r>
              <a:rPr lang="en-US" sz="2800" dirty="0">
                <a:latin typeface="Times New Roman" panose="02020603050405020304" pitchFamily="18" charset="0"/>
                <a:cs typeface="Times New Roman" panose="02020603050405020304" pitchFamily="18" charset="0"/>
              </a:rPr>
              <a:t>- M</a:t>
            </a:r>
            <a:r>
              <a:rPr lang="vi-VN" sz="2800" b="0" i="0" dirty="0">
                <a:effectLst/>
                <a:latin typeface="Times New Roman" panose="02020603050405020304" pitchFamily="18" charset="0"/>
                <a:cs typeface="Times New Roman" panose="02020603050405020304" pitchFamily="18" charset="0"/>
              </a:rPr>
              <a:t>áy chủ trung tâm chia sẻ trọng số mô hình của nó với các máy khách (</a:t>
            </a:r>
            <a:r>
              <a:rPr lang="vi-VN" sz="2800" b="0" i="0" dirty="0" err="1">
                <a:effectLst/>
                <a:latin typeface="Times New Roman" panose="02020603050405020304" pitchFamily="18" charset="0"/>
                <a:cs typeface="Times New Roman" panose="02020603050405020304" pitchFamily="18" charset="0"/>
              </a:rPr>
              <a:t>clients</a:t>
            </a:r>
            <a:r>
              <a:rPr lang="vi-VN" sz="2800" b="0" i="0" dirty="0">
                <a:effectLst/>
                <a:latin typeface="Times New Roman" panose="02020603050405020304" pitchFamily="18" charset="0"/>
                <a:cs typeface="Times New Roman" panose="02020603050405020304" pitchFamily="18" charset="0"/>
              </a:rPr>
              <a:t>). Mỗi máy khách tính toán cập nhật riêng trên dữ liệu huấn luyện </a:t>
            </a:r>
            <a:r>
              <a:rPr lang="vi-VN" sz="2800" b="0" i="0" dirty="0" err="1">
                <a:effectLst/>
                <a:latin typeface="Times New Roman" panose="02020603050405020304" pitchFamily="18" charset="0"/>
                <a:cs typeface="Times New Roman" panose="02020603050405020304" pitchFamily="18" charset="0"/>
              </a:rPr>
              <a:t>local</a:t>
            </a:r>
            <a:r>
              <a:rPr lang="vi-VN" sz="2800" b="0" i="0" dirty="0">
                <a:effectLst/>
                <a:latin typeface="Times New Roman" panose="02020603050405020304" pitchFamily="18" charset="0"/>
                <a:cs typeface="Times New Roman" panose="02020603050405020304" pitchFamily="18" charset="0"/>
              </a:rPr>
              <a:t> của nó và tải lên máy chủ trung tâm duy trì mô hình toàn cầu. </a:t>
            </a:r>
            <a:r>
              <a:rPr lang="vi-VN" sz="2800" b="0" i="0" dirty="0">
                <a:solidFill>
                  <a:srgbClr val="1F2328"/>
                </a:solidFill>
                <a:effectLst/>
                <a:latin typeface="Times New Roman" panose="02020603050405020304" pitchFamily="18" charset="0"/>
                <a:cs typeface="Times New Roman" panose="02020603050405020304" pitchFamily="18" charset="0"/>
              </a:rPr>
              <a:t>Tập dữ liệu huấn luyện cục bộ không bao giờ được tải lên; thay vào đó, chỉ có bản cập nhật được thông báo cho mô hình toàn cầu.</a:t>
            </a:r>
            <a:r>
              <a:rPr lang="en-US" sz="2800" b="0" i="0" dirty="0">
                <a:solidFill>
                  <a:srgbClr val="1F2328"/>
                </a:solidFill>
                <a:effectLst/>
                <a:latin typeface="Times New Roman" panose="02020603050405020304" pitchFamily="18" charset="0"/>
                <a:cs typeface="Times New Roman" panose="02020603050405020304" pitchFamily="18" charset="0"/>
              </a:rPr>
              <a:t> </a:t>
            </a:r>
            <a:r>
              <a:rPr lang="vi-VN" sz="2800" b="0" i="0" dirty="0">
                <a:effectLst/>
                <a:latin typeface="Times New Roman" panose="02020603050405020304" pitchFamily="18" charset="0"/>
                <a:cs typeface="Times New Roman" panose="02020603050405020304" pitchFamily="18" charset="0"/>
              </a:rPr>
              <a:t>Cụ thể hơn,</a:t>
            </a:r>
            <a:r>
              <a:rPr lang="en-US" sz="2800" b="0" i="0" dirty="0" err="1">
                <a:effectLst/>
                <a:latin typeface="Times New Roman" panose="02020603050405020304" pitchFamily="18" charset="0"/>
                <a:cs typeface="Times New Roman" panose="02020603050405020304" pitchFamily="18" charset="0"/>
              </a:rPr>
              <a:t>mỗi</a:t>
            </a:r>
            <a:r>
              <a:rPr lang="vi-VN" sz="2800" b="0" i="0" dirty="0">
                <a:effectLst/>
                <a:latin typeface="Times New Roman" panose="02020603050405020304" pitchFamily="18" charset="0"/>
                <a:cs typeface="Times New Roman" panose="02020603050405020304" pitchFamily="18" charset="0"/>
              </a:rPr>
              <a:t> </a:t>
            </a:r>
            <a:r>
              <a:rPr lang="en-US" sz="2800" b="0" i="0" dirty="0">
                <a:effectLst/>
                <a:latin typeface="Times New Roman" panose="02020603050405020304" pitchFamily="18" charset="0"/>
                <a:cs typeface="Times New Roman" panose="02020603050405020304" pitchFamily="18" charset="0"/>
              </a:rPr>
              <a:t>clients</a:t>
            </a:r>
            <a:r>
              <a:rPr lang="vi-VN" sz="2800" b="0" i="0" dirty="0">
                <a:effectLst/>
                <a:latin typeface="Times New Roman" panose="02020603050405020304" pitchFamily="18" charset="0"/>
                <a:cs typeface="Times New Roman" panose="02020603050405020304" pitchFamily="18" charset="0"/>
              </a:rPr>
              <a:t>(k) huấn luyện trên dữ liệu </a:t>
            </a:r>
            <a:r>
              <a:rPr lang="vi-VN" sz="2800" b="0" i="0" dirty="0" err="1">
                <a:effectLst/>
                <a:latin typeface="Times New Roman" panose="02020603050405020304" pitchFamily="18" charset="0"/>
                <a:cs typeface="Times New Roman" panose="02020603050405020304" pitchFamily="18" charset="0"/>
              </a:rPr>
              <a:t>local</a:t>
            </a:r>
            <a:r>
              <a:rPr lang="vi-VN" sz="2800" b="0" i="0" dirty="0">
                <a:effectLst/>
                <a:latin typeface="Times New Roman" panose="02020603050405020304" pitchFamily="18" charset="0"/>
                <a:cs typeface="Times New Roman" panose="02020603050405020304" pitchFamily="18" charset="0"/>
              </a:rPr>
              <a:t> bằng phương pháp SGD với </a:t>
            </a:r>
            <a:r>
              <a:rPr lang="en-US" sz="2800" dirty="0">
                <a:latin typeface="Times New Roman" panose="02020603050405020304" pitchFamily="18" charset="0"/>
                <a:cs typeface="Times New Roman" panose="02020603050405020304" pitchFamily="18" charset="0"/>
              </a:rPr>
              <a:t>batch size</a:t>
            </a:r>
            <a:r>
              <a:rPr lang="vi-VN" sz="2800" b="0" i="0" dirty="0">
                <a:effectLst/>
                <a:latin typeface="Times New Roman" panose="02020603050405020304" pitchFamily="18" charset="0"/>
                <a:cs typeface="Times New Roman" panose="02020603050405020304" pitchFamily="18" charset="0"/>
              </a:rPr>
              <a:t> B để thu được </a:t>
            </a:r>
            <a:r>
              <a:rPr lang="vi-VN" sz="2800" b="0" i="0" dirty="0" err="1">
                <a:effectLst/>
                <a:latin typeface="Times New Roman" panose="02020603050405020304" pitchFamily="18" charset="0"/>
                <a:cs typeface="Times New Roman" panose="02020603050405020304" pitchFamily="18" charset="0"/>
              </a:rPr>
              <a:t>gradient</a:t>
            </a:r>
            <a:r>
              <a:rPr lang="vi-VN" sz="2800" b="0" i="0" dirty="0">
                <a:effectLst/>
                <a:latin typeface="Times New Roman" panose="02020603050405020304" pitchFamily="18" charset="0"/>
                <a:cs typeface="Times New Roman" panose="02020603050405020304" pitchFamily="18" charset="0"/>
              </a:rPr>
              <a:t> g</a:t>
            </a:r>
            <a:r>
              <a:rPr lang="en-US" sz="2800" b="0" i="0" dirty="0">
                <a:effectLst/>
                <a:latin typeface="Times New Roman" panose="02020603050405020304" pitchFamily="18" charset="0"/>
                <a:cs typeface="Times New Roman" panose="02020603050405020304" pitchFamily="18" charset="0"/>
              </a:rPr>
              <a:t>_</a:t>
            </a:r>
            <a:r>
              <a:rPr lang="vi-VN" sz="2800" b="0" i="0" dirty="0">
                <a:effectLst/>
                <a:latin typeface="Times New Roman" panose="02020603050405020304" pitchFamily="18" charset="0"/>
                <a:cs typeface="Times New Roman" panose="02020603050405020304" pitchFamily="18" charset="0"/>
              </a:rPr>
              <a:t>k, với </a:t>
            </a:r>
            <a:r>
              <a:rPr lang="vi-VN" sz="2800" b="0" i="0" dirty="0" err="1">
                <a:effectLst/>
                <a:latin typeface="Times New Roman" panose="02020603050405020304" pitchFamily="18" charset="0"/>
                <a:cs typeface="Times New Roman" panose="02020603050405020304" pitchFamily="18" charset="0"/>
              </a:rPr>
              <a:t>learning</a:t>
            </a:r>
            <a:r>
              <a:rPr lang="vi-VN" sz="2800" b="0" i="0" dirty="0">
                <a:effectLst/>
                <a:latin typeface="Times New Roman" panose="02020603050405020304" pitchFamily="18" charset="0"/>
                <a:cs typeface="Times New Roman" panose="02020603050405020304" pitchFamily="18" charset="0"/>
              </a:rPr>
              <a:t> </a:t>
            </a:r>
            <a:r>
              <a:rPr lang="vi-VN" sz="2800" b="0" i="0" dirty="0" err="1">
                <a:effectLst/>
                <a:latin typeface="Times New Roman" panose="02020603050405020304" pitchFamily="18" charset="0"/>
                <a:cs typeface="Times New Roman" panose="02020603050405020304" pitchFamily="18" charset="0"/>
              </a:rPr>
              <a:t>rate</a:t>
            </a:r>
            <a:r>
              <a:rPr lang="vi-VN" sz="2800" b="0" i="0" dirty="0">
                <a:effectLst/>
                <a:latin typeface="Times New Roman" panose="02020603050405020304" pitchFamily="18" charset="0"/>
                <a:cs typeface="Times New Roman" panose="02020603050405020304" pitchFamily="18" charset="0"/>
              </a:rPr>
              <a:t> </a:t>
            </a:r>
            <a:r>
              <a:rPr lang="el-GR" sz="2800" b="0" i="0" dirty="0">
                <a:effectLst/>
                <a:latin typeface="Times New Roman" panose="02020603050405020304" pitchFamily="18" charset="0"/>
                <a:cs typeface="Times New Roman" panose="02020603050405020304" pitchFamily="18" charset="0"/>
              </a:rPr>
              <a:t>η.</a:t>
            </a:r>
            <a:endParaRPr lang="en-US" sz="2800" b="0" i="0" dirty="0">
              <a:effectLst/>
              <a:latin typeface="Times New Roman" panose="02020603050405020304" pitchFamily="18" charset="0"/>
              <a:cs typeface="Times New Roman" panose="02020603050405020304" pitchFamily="18" charset="0"/>
            </a:endParaRPr>
          </a:p>
          <a:p>
            <a:pPr marL="0" indent="0">
              <a:buNone/>
            </a:pPr>
            <a:endParaRPr lang="en-US" sz="2800" b="0" i="0" dirty="0">
              <a:effectLst/>
              <a:latin typeface="Times New Roman" panose="02020603050405020304" pitchFamily="18" charset="0"/>
              <a:cs typeface="Times New Roman" panose="02020603050405020304" pitchFamily="18" charset="0"/>
            </a:endParaRPr>
          </a:p>
          <a:p>
            <a:pPr marL="0" indent="0">
              <a:buNone/>
            </a:pPr>
            <a:endParaRPr lang="en-US" sz="2800" b="0" i="0" dirty="0">
              <a:effectLst/>
              <a:latin typeface="Times New Roman" panose="02020603050405020304" pitchFamily="18" charset="0"/>
              <a:cs typeface="Times New Roman" panose="02020603050405020304" pitchFamily="18" charset="0"/>
            </a:endParaRPr>
          </a:p>
          <a:p>
            <a:pPr marL="0" indent="0">
              <a:buNone/>
            </a:pPr>
            <a:r>
              <a:rPr lang="en-US" sz="2800" b="0" i="0" dirty="0">
                <a:effectLst/>
                <a:latin typeface="Times New Roman" panose="02020603050405020304" pitchFamily="18" charset="0"/>
                <a:cs typeface="Times New Roman" panose="02020603050405020304" pitchFamily="18" charset="0"/>
              </a:rPr>
              <a:t>- </a:t>
            </a:r>
            <a:r>
              <a:rPr lang="vi-VN" sz="2800" b="0" i="0" dirty="0">
                <a:effectLst/>
                <a:latin typeface="Times New Roman" panose="02020603050405020304" pitchFamily="18" charset="0"/>
                <a:cs typeface="Times New Roman" panose="02020603050405020304" pitchFamily="18" charset="0"/>
              </a:rPr>
              <a:t>Sau E </a:t>
            </a:r>
            <a:r>
              <a:rPr lang="vi-VN" sz="2800" b="0" i="0" dirty="0" err="1">
                <a:effectLst/>
                <a:latin typeface="Times New Roman" panose="02020603050405020304" pitchFamily="18" charset="0"/>
                <a:cs typeface="Times New Roman" panose="02020603050405020304" pitchFamily="18" charset="0"/>
              </a:rPr>
              <a:t>epoch</a:t>
            </a:r>
            <a:r>
              <a:rPr lang="vi-VN" sz="2800" b="0" i="0" dirty="0">
                <a:effectLst/>
                <a:latin typeface="Times New Roman" panose="02020603050405020304" pitchFamily="18" charset="0"/>
                <a:cs typeface="Times New Roman" panose="02020603050405020304" pitchFamily="18" charset="0"/>
              </a:rPr>
              <a:t>, các trọng số w </a:t>
            </a:r>
            <a:r>
              <a:rPr lang="vi-VN" sz="2800" b="0" i="0" baseline="30000" dirty="0">
                <a:effectLst/>
                <a:latin typeface="Times New Roman" panose="02020603050405020304" pitchFamily="18" charset="0"/>
                <a:cs typeface="Times New Roman" panose="02020603050405020304" pitchFamily="18" charset="0"/>
              </a:rPr>
              <a:t>k</a:t>
            </a:r>
            <a:r>
              <a:rPr lang="vi-VN" sz="2800" b="0" i="0" dirty="0">
                <a:effectLst/>
                <a:latin typeface="Times New Roman" panose="02020603050405020304" pitchFamily="18" charset="0"/>
                <a:cs typeface="Times New Roman" panose="02020603050405020304" pitchFamily="18" charset="0"/>
              </a:rPr>
              <a:t> được cập nhật sẽ được gửi đến máy chủ. Sau đó, máy chủ kết hợp trọng số của các máy khách để có được một mô hình mới w </a:t>
            </a:r>
            <a:r>
              <a:rPr lang="vi-VN" sz="2800" b="0" i="0" baseline="-25000" dirty="0">
                <a:effectLst/>
                <a:latin typeface="Times New Roman" panose="02020603050405020304" pitchFamily="18" charset="0"/>
                <a:cs typeface="Times New Roman" panose="02020603050405020304" pitchFamily="18" charset="0"/>
              </a:rPr>
              <a:t>t+1</a:t>
            </a:r>
            <a:r>
              <a:rPr lang="vi-VN" sz="2800" b="0" i="0" dirty="0">
                <a:effectLst/>
                <a:latin typeface="Times New Roman" panose="02020603050405020304" pitchFamily="18" charset="0"/>
                <a:cs typeface="Times New Roman" panose="02020603050405020304" pitchFamily="18" charset="0"/>
              </a:rPr>
              <a:t> . Điều này được thực hiện bằng cách gán trọng số cao hơn cho các máy khách có phần dữ liệu n </a:t>
            </a:r>
            <a:r>
              <a:rPr lang="vi-VN" sz="2800" b="0" i="0" baseline="-25000" dirty="0">
                <a:effectLst/>
                <a:latin typeface="Times New Roman" panose="02020603050405020304" pitchFamily="18" charset="0"/>
                <a:cs typeface="Times New Roman" panose="02020603050405020304" pitchFamily="18" charset="0"/>
              </a:rPr>
              <a:t>k</a:t>
            </a:r>
            <a:r>
              <a:rPr lang="vi-VN" sz="2800" b="0" i="0" dirty="0">
                <a:effectLst/>
                <a:latin typeface="Times New Roman" panose="02020603050405020304" pitchFamily="18" charset="0"/>
                <a:cs typeface="Times New Roman" panose="02020603050405020304" pitchFamily="18" charset="0"/>
              </a:rPr>
              <a:t> / K lớn hơn.</a:t>
            </a:r>
            <a:endParaRPr lang="en-US" sz="2800" dirty="0">
              <a:latin typeface="Times New Roman" panose="02020603050405020304" pitchFamily="18" charset="0"/>
              <a:cs typeface="Times New Roman" panose="02020603050405020304" pitchFamily="18" charset="0"/>
            </a:endParaRPr>
          </a:p>
          <a:p>
            <a:pPr marL="0" indent="0">
              <a:buNone/>
            </a:pPr>
            <a:endParaRPr lang="en-US" sz="2800" dirty="0">
              <a:latin typeface="Times New Roman" panose="02020603050405020304" pitchFamily="18" charset="0"/>
              <a:cs typeface="Times New Roman" panose="02020603050405020304" pitchFamily="18" charset="0"/>
            </a:endParaRPr>
          </a:p>
        </p:txBody>
      </p:sp>
      <p:pic>
        <p:nvPicPr>
          <p:cNvPr id="3078" name="Picture 6">
            <a:extLst>
              <a:ext uri="{FF2B5EF4-FFF2-40B4-BE49-F238E27FC236}">
                <a16:creationId xmlns:a16="http://schemas.microsoft.com/office/drawing/2014/main" id="{B2FD81C5-33BE-68C8-1502-A7BC66CEBCE1}"/>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3350418" y="8496300"/>
            <a:ext cx="4648200"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a:extLst>
              <a:ext uri="{FF2B5EF4-FFF2-40B4-BE49-F238E27FC236}">
                <a16:creationId xmlns:a16="http://schemas.microsoft.com/office/drawing/2014/main" id="{69207EA9-EA48-76F2-9C31-6E76CD1E299B}"/>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AutoShape 2">
            <a:extLst>
              <a:ext uri="{FF2B5EF4-FFF2-40B4-BE49-F238E27FC236}">
                <a16:creationId xmlns:a16="http://schemas.microsoft.com/office/drawing/2014/main" id="{73578CBE-8988-65CE-30B2-40B8E8B1E73A}"/>
              </a:ext>
            </a:extLst>
          </p:cNvPr>
          <p:cNvSpPr>
            <a:spLocks noChangeAspect="1" noChangeArrowheads="1"/>
          </p:cNvSpPr>
          <p:nvPr/>
        </p:nvSpPr>
        <p:spPr bwMode="auto">
          <a:xfrm>
            <a:off x="9296400" y="52959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0" name="Picture 8">
            <a:extLst>
              <a:ext uri="{FF2B5EF4-FFF2-40B4-BE49-F238E27FC236}">
                <a16:creationId xmlns:a16="http://schemas.microsoft.com/office/drawing/2014/main" id="{7FE53823-2E65-9793-DFC9-FF79E90A0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5424487"/>
            <a:ext cx="4338637" cy="7953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CE8A423-03FE-3E2E-B7F3-D1A799181C73}"/>
              </a:ext>
            </a:extLst>
          </p:cNvPr>
          <p:cNvPicPr>
            <a:picLocks noChangeAspect="1"/>
          </p:cNvPicPr>
          <p:nvPr/>
        </p:nvPicPr>
        <p:blipFill>
          <a:blip r:embed="rId4"/>
          <a:stretch>
            <a:fillRect/>
          </a:stretch>
        </p:blipFill>
        <p:spPr>
          <a:xfrm>
            <a:off x="11353800" y="1866901"/>
            <a:ext cx="6557962" cy="7248524"/>
          </a:xfrm>
          <a:prstGeom prst="rect">
            <a:avLst/>
          </a:prstGeom>
        </p:spPr>
      </p:pic>
    </p:spTree>
    <p:extLst>
      <p:ext uri="{BB962C8B-B14F-4D97-AF65-F5344CB8AC3E}">
        <p14:creationId xmlns:p14="http://schemas.microsoft.com/office/powerpoint/2010/main" val="3548091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544FD-B0ED-432F-4442-E0C5F08F2079}"/>
              </a:ext>
            </a:extLst>
          </p:cNvPr>
          <p:cNvSpPr>
            <a:spLocks noGrp="1"/>
          </p:cNvSpPr>
          <p:nvPr>
            <p:ph type="title"/>
          </p:nvPr>
        </p:nvSpPr>
        <p:spPr/>
        <p:txBody>
          <a:bodyPr>
            <a:normAutofit/>
          </a:bodyPr>
          <a:lstStyle/>
          <a:p>
            <a:pPr algn="l"/>
            <a:r>
              <a:rPr lang="en-US" sz="6000" b="1" dirty="0">
                <a:latin typeface="Times New Roman" panose="02020603050405020304" pitchFamily="18" charset="0"/>
                <a:cs typeface="Times New Roman" panose="02020603050405020304" pitchFamily="18" charset="0"/>
              </a:rPr>
              <a:t>II. Federated Learning</a:t>
            </a:r>
          </a:p>
        </p:txBody>
      </p:sp>
      <p:sp>
        <p:nvSpPr>
          <p:cNvPr id="6" name="Content Placeholder 5">
            <a:extLst>
              <a:ext uri="{FF2B5EF4-FFF2-40B4-BE49-F238E27FC236}">
                <a16:creationId xmlns:a16="http://schemas.microsoft.com/office/drawing/2014/main" id="{DB8559BF-A754-46B9-B2A8-9B4B86F7FE07}"/>
              </a:ext>
            </a:extLst>
          </p:cNvPr>
          <p:cNvSpPr>
            <a:spLocks noGrp="1"/>
          </p:cNvSpPr>
          <p:nvPr>
            <p:ph idx="1"/>
          </p:nvPr>
        </p:nvSpPr>
        <p:spPr>
          <a:xfrm>
            <a:off x="457200" y="1600200"/>
            <a:ext cx="7891462" cy="8115300"/>
          </a:xfrm>
        </p:spPr>
        <p:txBody>
          <a:bodyPr>
            <a:normAutofit fontScale="92500" lnSpcReduction="20000"/>
          </a:bodyPr>
          <a:lstStyle/>
          <a:p>
            <a:pPr marL="0" indent="0">
              <a:buNone/>
            </a:pPr>
            <a:r>
              <a:rPr lang="en-US" dirty="0">
                <a:latin typeface="Times New Roman" panose="02020603050405020304" pitchFamily="18" charset="0"/>
                <a:cs typeface="Times New Roman" panose="02020603050405020304" pitchFamily="18" charset="0"/>
              </a:rPr>
              <a:t>2. </a:t>
            </a:r>
            <a:r>
              <a:rPr lang="en-US" i="0" dirty="0">
                <a:solidFill>
                  <a:srgbClr val="292929"/>
                </a:solidFill>
                <a:effectLst/>
                <a:latin typeface="Times New Roman" panose="02020603050405020304" pitchFamily="18" charset="0"/>
                <a:cs typeface="Times New Roman" panose="02020603050405020304" pitchFamily="18" charset="0"/>
              </a:rPr>
              <a:t>The Federated Averaging (</a:t>
            </a:r>
            <a:r>
              <a:rPr lang="en-US" i="0" dirty="0" err="1">
                <a:solidFill>
                  <a:srgbClr val="292929"/>
                </a:solidFill>
                <a:effectLst/>
                <a:latin typeface="Times New Roman" panose="02020603050405020304" pitchFamily="18" charset="0"/>
                <a:cs typeface="Times New Roman" panose="02020603050405020304" pitchFamily="18" charset="0"/>
              </a:rPr>
              <a:t>FedAvg</a:t>
            </a:r>
            <a:r>
              <a:rPr lang="en-US" i="0" dirty="0">
                <a:solidFill>
                  <a:srgbClr val="292929"/>
                </a:solidFill>
                <a:effectLst/>
                <a:latin typeface="Times New Roman" panose="02020603050405020304" pitchFamily="18" charset="0"/>
                <a:cs typeface="Times New Roman" panose="02020603050405020304" pitchFamily="18" charset="0"/>
              </a:rPr>
              <a:t>) Algorithm</a:t>
            </a:r>
          </a:p>
          <a:p>
            <a:pPr marL="0" indent="0">
              <a:buNone/>
            </a:pPr>
            <a:r>
              <a:rPr lang="en-US" dirty="0">
                <a:solidFill>
                  <a:srgbClr val="292929"/>
                </a:solidFill>
                <a:latin typeface="Times New Roman" panose="02020603050405020304" pitchFamily="18" charset="0"/>
                <a:cs typeface="Times New Roman" panose="02020603050405020304" pitchFamily="18" charset="0"/>
              </a:rPr>
              <a:t>2.3 </a:t>
            </a:r>
            <a:r>
              <a:rPr lang="en-US" dirty="0" err="1">
                <a:solidFill>
                  <a:srgbClr val="292929"/>
                </a:solidFill>
                <a:latin typeface="Times New Roman" panose="02020603050405020304" pitchFamily="18" charset="0"/>
                <a:cs typeface="Times New Roman" panose="02020603050405020304" pitchFamily="18" charset="0"/>
              </a:rPr>
              <a:t>Giải</a:t>
            </a:r>
            <a:r>
              <a:rPr lang="en-US" dirty="0">
                <a:solidFill>
                  <a:srgbClr val="292929"/>
                </a:solidFill>
                <a:latin typeface="Times New Roman" panose="02020603050405020304" pitchFamily="18" charset="0"/>
                <a:cs typeface="Times New Roman" panose="02020603050405020304" pitchFamily="18" charset="0"/>
              </a:rPr>
              <a:t> </a:t>
            </a:r>
            <a:r>
              <a:rPr lang="en-US" dirty="0" err="1">
                <a:solidFill>
                  <a:srgbClr val="292929"/>
                </a:solidFill>
                <a:latin typeface="Times New Roman" panose="02020603050405020304" pitchFamily="18" charset="0"/>
                <a:cs typeface="Times New Roman" panose="02020603050405020304" pitchFamily="18" charset="0"/>
              </a:rPr>
              <a:t>thuật</a:t>
            </a:r>
            <a:endParaRPr lang="en-US" dirty="0">
              <a:solidFill>
                <a:srgbClr val="292929"/>
              </a:solidFill>
              <a:latin typeface="Times New Roman" panose="02020603050405020304" pitchFamily="18" charset="0"/>
              <a:cs typeface="Times New Roman" panose="02020603050405020304" pitchFamily="18" charset="0"/>
            </a:endParaRPr>
          </a:p>
          <a:p>
            <a:pPr algn="l"/>
            <a:r>
              <a:rPr lang="vi-VN" b="0" i="0" dirty="0">
                <a:solidFill>
                  <a:srgbClr val="1B1B1B"/>
                </a:solidFill>
                <a:effectLst/>
                <a:latin typeface="Times New Roman" panose="02020603050405020304" pitchFamily="18" charset="0"/>
                <a:cs typeface="Times New Roman" panose="02020603050405020304" pitchFamily="18" charset="0"/>
              </a:rPr>
              <a:t>Diễn giải </a:t>
            </a:r>
            <a:r>
              <a:rPr lang="vi-VN" b="0" i="0" dirty="0" err="1">
                <a:solidFill>
                  <a:srgbClr val="1B1B1B"/>
                </a:solidFill>
                <a:effectLst/>
                <a:latin typeface="Times New Roman" panose="02020603050405020304" pitchFamily="18" charset="0"/>
                <a:cs typeface="Times New Roman" panose="02020603050405020304" pitchFamily="18" charset="0"/>
              </a:rPr>
              <a:t>giải</a:t>
            </a:r>
            <a:r>
              <a:rPr lang="vi-VN" b="0" i="0" dirty="0">
                <a:solidFill>
                  <a:srgbClr val="1B1B1B"/>
                </a:solidFill>
                <a:effectLst/>
                <a:latin typeface="Times New Roman" panose="02020603050405020304" pitchFamily="18" charset="0"/>
                <a:cs typeface="Times New Roman" panose="02020603050405020304" pitchFamily="18" charset="0"/>
              </a:rPr>
              <a:t> thuật trên theo các bước thực hiện như sau:</a:t>
            </a:r>
          </a:p>
          <a:p>
            <a:pPr algn="l">
              <a:buFont typeface="+mj-lt"/>
              <a:buAutoNum type="arabicPeriod"/>
            </a:pPr>
            <a:r>
              <a:rPr lang="vi-VN" b="0" i="0" dirty="0">
                <a:solidFill>
                  <a:srgbClr val="1B1B1B"/>
                </a:solidFill>
                <a:effectLst/>
                <a:latin typeface="Times New Roman" panose="02020603050405020304" pitchFamily="18" charset="0"/>
                <a:cs typeface="Times New Roman" panose="02020603050405020304" pitchFamily="18" charset="0"/>
              </a:rPr>
              <a:t>Server: Khởi tạo tham số </a:t>
            </a:r>
            <a:r>
              <a:rPr lang="en-US" b="0" i="0" dirty="0">
                <a:solidFill>
                  <a:srgbClr val="1B1B1B"/>
                </a:solidFill>
                <a:effectLst/>
                <a:latin typeface="Times New Roman" panose="02020603050405020304" pitchFamily="18" charset="0"/>
                <a:cs typeface="Times New Roman" panose="02020603050405020304" pitchFamily="18" charset="0"/>
              </a:rPr>
              <a:t>w_0</a:t>
            </a:r>
            <a:r>
              <a:rPr lang="vi-VN" b="0" i="0" dirty="0">
                <a:solidFill>
                  <a:srgbClr val="1B1B1B"/>
                </a:solidFill>
                <a:effectLst/>
                <a:latin typeface="Times New Roman" panose="02020603050405020304" pitchFamily="18" charset="0"/>
                <a:cs typeface="Times New Roman" panose="02020603050405020304" pitchFamily="18" charset="0"/>
              </a:rPr>
              <a:t>​</a:t>
            </a:r>
          </a:p>
          <a:p>
            <a:pPr algn="l">
              <a:buFont typeface="+mj-lt"/>
              <a:buAutoNum type="arabicPeriod"/>
            </a:pPr>
            <a:r>
              <a:rPr lang="vi-VN" b="0" i="0" dirty="0">
                <a:solidFill>
                  <a:srgbClr val="1B1B1B"/>
                </a:solidFill>
                <a:effectLst/>
                <a:latin typeface="Times New Roman" panose="02020603050405020304" pitchFamily="18" charset="0"/>
                <a:cs typeface="Times New Roman" panose="02020603050405020304" pitchFamily="18" charset="0"/>
              </a:rPr>
              <a:t>Server: chọn ngẫu nhiên các </a:t>
            </a:r>
            <a:r>
              <a:rPr lang="vi-VN" b="0" i="0" dirty="0" err="1">
                <a:solidFill>
                  <a:srgbClr val="1B1B1B"/>
                </a:solidFill>
                <a:effectLst/>
                <a:latin typeface="Times New Roman" panose="02020603050405020304" pitchFamily="18" charset="0"/>
                <a:cs typeface="Times New Roman" panose="02020603050405020304" pitchFamily="18" charset="0"/>
              </a:rPr>
              <a:t>client</a:t>
            </a:r>
            <a:r>
              <a:rPr lang="vi-VN" b="0" i="0" dirty="0">
                <a:solidFill>
                  <a:srgbClr val="1B1B1B"/>
                </a:solidFill>
                <a:effectLst/>
                <a:latin typeface="Times New Roman" panose="02020603050405020304" pitchFamily="18" charset="0"/>
                <a:cs typeface="Times New Roman" panose="02020603050405020304" pitchFamily="18" charset="0"/>
              </a:rPr>
              <a:t> tham gia vào việc cải thiện mô hình (điều khiển số lượng </a:t>
            </a:r>
            <a:r>
              <a:rPr lang="vi-VN" b="0" i="0" dirty="0" err="1">
                <a:solidFill>
                  <a:srgbClr val="1B1B1B"/>
                </a:solidFill>
                <a:effectLst/>
                <a:latin typeface="Times New Roman" panose="02020603050405020304" pitchFamily="18" charset="0"/>
                <a:cs typeface="Times New Roman" panose="02020603050405020304" pitchFamily="18" charset="0"/>
              </a:rPr>
              <a:t>client</a:t>
            </a:r>
            <a:r>
              <a:rPr lang="vi-VN" b="0" i="0" dirty="0">
                <a:solidFill>
                  <a:srgbClr val="1B1B1B"/>
                </a:solidFill>
                <a:effectLst/>
                <a:latin typeface="Times New Roman" panose="02020603050405020304" pitchFamily="18" charset="0"/>
                <a:cs typeface="Times New Roman" panose="02020603050405020304" pitchFamily="18" charset="0"/>
              </a:rPr>
              <a:t> bằng tham số </a:t>
            </a:r>
            <a:r>
              <a:rPr lang="vi-VN" b="0" i="1" dirty="0">
                <a:solidFill>
                  <a:srgbClr val="1B1B1B"/>
                </a:solidFill>
                <a:effectLst/>
                <a:latin typeface="Times New Roman" panose="02020603050405020304" pitchFamily="18" charset="0"/>
                <a:cs typeface="Times New Roman" panose="02020603050405020304" pitchFamily="18" charset="0"/>
              </a:rPr>
              <a:t>C</a:t>
            </a:r>
            <a:r>
              <a:rPr lang="vi-VN" b="0" i="0" dirty="0">
                <a:solidFill>
                  <a:srgbClr val="1B1B1B"/>
                </a:solidFill>
                <a:effectLst/>
                <a:latin typeface="Times New Roman" panose="02020603050405020304" pitchFamily="18" charset="0"/>
                <a:cs typeface="Times New Roman" panose="02020603050405020304" pitchFamily="18" charset="0"/>
              </a:rPr>
              <a:t>, tổng số lượng </a:t>
            </a:r>
            <a:r>
              <a:rPr lang="vi-VN" b="0" i="0" dirty="0" err="1">
                <a:solidFill>
                  <a:srgbClr val="1B1B1B"/>
                </a:solidFill>
                <a:effectLst/>
                <a:latin typeface="Times New Roman" panose="02020603050405020304" pitchFamily="18" charset="0"/>
                <a:cs typeface="Times New Roman" panose="02020603050405020304" pitchFamily="18" charset="0"/>
              </a:rPr>
              <a:t>client</a:t>
            </a:r>
            <a:r>
              <a:rPr lang="vi-VN" b="0" i="0" dirty="0">
                <a:solidFill>
                  <a:srgbClr val="1B1B1B"/>
                </a:solidFill>
                <a:effectLst/>
                <a:latin typeface="Times New Roman" panose="02020603050405020304" pitchFamily="18" charset="0"/>
                <a:cs typeface="Times New Roman" panose="02020603050405020304" pitchFamily="18" charset="0"/>
              </a:rPr>
              <a:t> là </a:t>
            </a:r>
            <a:r>
              <a:rPr lang="vi-VN" b="0" i="1" dirty="0">
                <a:solidFill>
                  <a:srgbClr val="1B1B1B"/>
                </a:solidFill>
                <a:effectLst/>
                <a:latin typeface="Times New Roman" panose="02020603050405020304" pitchFamily="18" charset="0"/>
                <a:cs typeface="Times New Roman" panose="02020603050405020304" pitchFamily="18" charset="0"/>
              </a:rPr>
              <a:t>K</a:t>
            </a:r>
            <a:r>
              <a:rPr lang="vi-VN" b="0" i="0" dirty="0">
                <a:solidFill>
                  <a:srgbClr val="1B1B1B"/>
                </a:solidFill>
                <a:effectLst/>
                <a:latin typeface="Times New Roman" panose="02020603050405020304" pitchFamily="18" charset="0"/>
                <a:cs typeface="Times New Roman" panose="02020603050405020304" pitchFamily="18" charset="0"/>
              </a:rPr>
              <a:t>), và gửi tham số mô hình hiện tại đến </a:t>
            </a:r>
            <a:r>
              <a:rPr lang="vi-VN" b="0" i="0" dirty="0" err="1">
                <a:solidFill>
                  <a:srgbClr val="1B1B1B"/>
                </a:solidFill>
                <a:effectLst/>
                <a:latin typeface="Times New Roman" panose="02020603050405020304" pitchFamily="18" charset="0"/>
                <a:cs typeface="Times New Roman" panose="02020603050405020304" pitchFamily="18" charset="0"/>
              </a:rPr>
              <a:t>client</a:t>
            </a:r>
            <a:r>
              <a:rPr lang="vi-VN" b="0" i="0" dirty="0">
                <a:solidFill>
                  <a:srgbClr val="1B1B1B"/>
                </a:solidFill>
                <a:effectLst/>
                <a:latin typeface="Times New Roman" panose="02020603050405020304" pitchFamily="18" charset="0"/>
                <a:cs typeface="Times New Roman" panose="02020603050405020304" pitchFamily="18" charset="0"/>
              </a:rPr>
              <a:t>.</a:t>
            </a:r>
          </a:p>
          <a:p>
            <a:pPr algn="l">
              <a:buFont typeface="+mj-lt"/>
              <a:buAutoNum type="arabicPeriod"/>
            </a:pPr>
            <a:r>
              <a:rPr lang="vi-VN" b="0" i="0" dirty="0">
                <a:solidFill>
                  <a:srgbClr val="1B1B1B"/>
                </a:solidFill>
                <a:effectLst/>
                <a:latin typeface="Times New Roman" panose="02020603050405020304" pitchFamily="18" charset="0"/>
                <a:cs typeface="Times New Roman" panose="02020603050405020304" pitchFamily="18" charset="0"/>
              </a:rPr>
              <a:t>Các </a:t>
            </a:r>
            <a:r>
              <a:rPr lang="vi-VN" b="0" i="0" dirty="0" err="1">
                <a:solidFill>
                  <a:srgbClr val="1B1B1B"/>
                </a:solidFill>
                <a:effectLst/>
                <a:latin typeface="Times New Roman" panose="02020603050405020304" pitchFamily="18" charset="0"/>
                <a:cs typeface="Times New Roman" panose="02020603050405020304" pitchFamily="18" charset="0"/>
              </a:rPr>
              <a:t>client</a:t>
            </a:r>
            <a:r>
              <a:rPr lang="vi-VN" b="0" i="0" dirty="0">
                <a:solidFill>
                  <a:srgbClr val="1B1B1B"/>
                </a:solidFill>
                <a:effectLst/>
                <a:latin typeface="Times New Roman" panose="02020603050405020304" pitchFamily="18" charset="0"/>
                <a:cs typeface="Times New Roman" panose="02020603050405020304" pitchFamily="18" charset="0"/>
              </a:rPr>
              <a:t>: thực hiện tối ưu mô hình nhận được từ </a:t>
            </a:r>
            <a:r>
              <a:rPr lang="vi-VN" b="0" i="0" dirty="0" err="1">
                <a:solidFill>
                  <a:srgbClr val="1B1B1B"/>
                </a:solidFill>
                <a:effectLst/>
                <a:latin typeface="Times New Roman" panose="02020603050405020304" pitchFamily="18" charset="0"/>
                <a:cs typeface="Times New Roman" panose="02020603050405020304" pitchFamily="18" charset="0"/>
              </a:rPr>
              <a:t>server</a:t>
            </a:r>
            <a:r>
              <a:rPr lang="vi-VN" b="0" i="0" dirty="0">
                <a:solidFill>
                  <a:srgbClr val="1B1B1B"/>
                </a:solidFill>
                <a:effectLst/>
                <a:latin typeface="Times New Roman" panose="02020603050405020304" pitchFamily="18" charset="0"/>
                <a:cs typeface="Times New Roman" panose="02020603050405020304" pitchFamily="18" charset="0"/>
              </a:rPr>
              <a:t> trên tập dữ liệu cục bộ bằng SGD. (số </a:t>
            </a:r>
            <a:r>
              <a:rPr lang="vi-VN" b="0" i="0" dirty="0" err="1">
                <a:solidFill>
                  <a:srgbClr val="1B1B1B"/>
                </a:solidFill>
                <a:effectLst/>
                <a:latin typeface="Times New Roman" panose="02020603050405020304" pitchFamily="18" charset="0"/>
                <a:cs typeface="Times New Roman" panose="02020603050405020304" pitchFamily="18" charset="0"/>
              </a:rPr>
              <a:t>epoch</a:t>
            </a:r>
            <a:r>
              <a:rPr lang="vi-VN" b="0" i="0" dirty="0">
                <a:solidFill>
                  <a:srgbClr val="1B1B1B"/>
                </a:solidFill>
                <a:effectLst/>
                <a:latin typeface="Times New Roman" panose="02020603050405020304" pitchFamily="18" charset="0"/>
                <a:cs typeface="Times New Roman" panose="02020603050405020304" pitchFamily="18" charset="0"/>
              </a:rPr>
              <a:t> E, </a:t>
            </a:r>
            <a:r>
              <a:rPr lang="vi-VN" b="0" i="0" dirty="0" err="1">
                <a:solidFill>
                  <a:srgbClr val="1B1B1B"/>
                </a:solidFill>
                <a:effectLst/>
                <a:latin typeface="Times New Roman" panose="02020603050405020304" pitchFamily="18" charset="0"/>
                <a:cs typeface="Times New Roman" panose="02020603050405020304" pitchFamily="18" charset="0"/>
              </a:rPr>
              <a:t>mini-batch</a:t>
            </a:r>
            <a:r>
              <a:rPr lang="vi-VN" b="0" i="0" dirty="0">
                <a:solidFill>
                  <a:srgbClr val="1B1B1B"/>
                </a:solidFill>
                <a:effectLst/>
                <a:latin typeface="Times New Roman" panose="02020603050405020304" pitchFamily="18" charset="0"/>
                <a:cs typeface="Times New Roman" panose="02020603050405020304" pitchFamily="18" charset="0"/>
              </a:rPr>
              <a:t> </a:t>
            </a:r>
            <a:r>
              <a:rPr lang="vi-VN" b="0" i="0" dirty="0" err="1">
                <a:solidFill>
                  <a:srgbClr val="1B1B1B"/>
                </a:solidFill>
                <a:effectLst/>
                <a:latin typeface="Times New Roman" panose="02020603050405020304" pitchFamily="18" charset="0"/>
                <a:cs typeface="Times New Roman" panose="02020603050405020304" pitchFamily="18" charset="0"/>
              </a:rPr>
              <a:t>size</a:t>
            </a:r>
            <a:r>
              <a:rPr lang="vi-VN" b="0" i="0" dirty="0">
                <a:solidFill>
                  <a:srgbClr val="1B1B1B"/>
                </a:solidFill>
                <a:effectLst/>
                <a:latin typeface="Times New Roman" panose="02020603050405020304" pitchFamily="18" charset="0"/>
                <a:cs typeface="Times New Roman" panose="02020603050405020304" pitchFamily="18" charset="0"/>
              </a:rPr>
              <a:t> B)</a:t>
            </a:r>
          </a:p>
          <a:p>
            <a:pPr algn="l">
              <a:buFont typeface="+mj-lt"/>
              <a:buAutoNum type="arabicPeriod"/>
            </a:pPr>
            <a:r>
              <a:rPr lang="vi-VN" b="0" i="0" dirty="0">
                <a:solidFill>
                  <a:srgbClr val="1B1B1B"/>
                </a:solidFill>
                <a:effectLst/>
                <a:latin typeface="Times New Roman" panose="02020603050405020304" pitchFamily="18" charset="0"/>
                <a:cs typeface="Times New Roman" panose="02020603050405020304" pitchFamily="18" charset="0"/>
              </a:rPr>
              <a:t>Các </a:t>
            </a:r>
            <a:r>
              <a:rPr lang="vi-VN" b="0" i="0" dirty="0" err="1">
                <a:solidFill>
                  <a:srgbClr val="1B1B1B"/>
                </a:solidFill>
                <a:effectLst/>
                <a:latin typeface="Times New Roman" panose="02020603050405020304" pitchFamily="18" charset="0"/>
                <a:cs typeface="Times New Roman" panose="02020603050405020304" pitchFamily="18" charset="0"/>
              </a:rPr>
              <a:t>client</a:t>
            </a:r>
            <a:r>
              <a:rPr lang="vi-VN" b="0" i="0" dirty="0">
                <a:solidFill>
                  <a:srgbClr val="1B1B1B"/>
                </a:solidFill>
                <a:effectLst/>
                <a:latin typeface="Times New Roman" panose="02020603050405020304" pitchFamily="18" charset="0"/>
                <a:cs typeface="Times New Roman" panose="02020603050405020304" pitchFamily="18" charset="0"/>
              </a:rPr>
              <a:t>: gửi lại tham số mới của mô hình cho </a:t>
            </a:r>
            <a:r>
              <a:rPr lang="vi-VN" b="0" i="0" dirty="0" err="1">
                <a:solidFill>
                  <a:srgbClr val="1B1B1B"/>
                </a:solidFill>
                <a:effectLst/>
                <a:latin typeface="Times New Roman" panose="02020603050405020304" pitchFamily="18" charset="0"/>
                <a:cs typeface="Times New Roman" panose="02020603050405020304" pitchFamily="18" charset="0"/>
              </a:rPr>
              <a:t>server</a:t>
            </a:r>
            <a:endParaRPr lang="vi-VN" b="0" i="0" dirty="0">
              <a:solidFill>
                <a:srgbClr val="1B1B1B"/>
              </a:solidFill>
              <a:effectLst/>
              <a:latin typeface="Times New Roman" panose="02020603050405020304" pitchFamily="18" charset="0"/>
              <a:cs typeface="Times New Roman" panose="02020603050405020304" pitchFamily="18" charset="0"/>
            </a:endParaRPr>
          </a:p>
          <a:p>
            <a:pPr algn="l">
              <a:buFont typeface="+mj-lt"/>
              <a:buAutoNum type="arabicPeriod"/>
            </a:pPr>
            <a:r>
              <a:rPr lang="vi-VN" b="0" i="0" dirty="0">
                <a:solidFill>
                  <a:srgbClr val="1B1B1B"/>
                </a:solidFill>
                <a:effectLst/>
                <a:latin typeface="Times New Roman" panose="02020603050405020304" pitchFamily="18" charset="0"/>
                <a:cs typeface="Times New Roman" panose="02020603050405020304" pitchFamily="18" charset="0"/>
              </a:rPr>
              <a:t>Server: tính trung bình các tham số mới nhận được từ các </a:t>
            </a:r>
            <a:r>
              <a:rPr lang="vi-VN" b="0" i="0" dirty="0" err="1">
                <a:solidFill>
                  <a:srgbClr val="1B1B1B"/>
                </a:solidFill>
                <a:effectLst/>
                <a:latin typeface="Times New Roman" panose="02020603050405020304" pitchFamily="18" charset="0"/>
                <a:cs typeface="Times New Roman" panose="02020603050405020304" pitchFamily="18" charset="0"/>
              </a:rPr>
              <a:t>client</a:t>
            </a:r>
            <a:r>
              <a:rPr lang="vi-VN" b="0" i="0" dirty="0">
                <a:solidFill>
                  <a:srgbClr val="1B1B1B"/>
                </a:solidFill>
                <a:effectLst/>
                <a:latin typeface="Times New Roman" panose="02020603050405020304" pitchFamily="18" charset="0"/>
                <a:cs typeface="Times New Roman" panose="02020603050405020304" pitchFamily="18" charset="0"/>
              </a:rPr>
              <a:t> với trọng số bằng số lượng mẫu dữ liệu tương ứng trên </a:t>
            </a:r>
            <a:r>
              <a:rPr lang="vi-VN" b="0" i="0" dirty="0" err="1">
                <a:solidFill>
                  <a:srgbClr val="1B1B1B"/>
                </a:solidFill>
                <a:effectLst/>
                <a:latin typeface="Times New Roman" panose="02020603050405020304" pitchFamily="18" charset="0"/>
                <a:cs typeface="Times New Roman" panose="02020603050405020304" pitchFamily="18" charset="0"/>
              </a:rPr>
              <a:t>client</a:t>
            </a:r>
            <a:r>
              <a:rPr lang="vi-VN" b="0" i="0" dirty="0">
                <a:solidFill>
                  <a:srgbClr val="1B1B1B"/>
                </a:solidFill>
                <a:effectLst/>
                <a:latin typeface="Times New Roman" panose="02020603050405020304" pitchFamily="18" charset="0"/>
                <a:cs typeface="Times New Roman" panose="02020603050405020304" pitchFamily="18" charset="0"/>
              </a:rPr>
              <a:t>.</a:t>
            </a:r>
          </a:p>
          <a:p>
            <a:pPr algn="l">
              <a:buFont typeface="+mj-lt"/>
              <a:buAutoNum type="arabicPeriod"/>
            </a:pPr>
            <a:r>
              <a:rPr lang="vi-VN" b="0" i="0" dirty="0">
                <a:solidFill>
                  <a:srgbClr val="1B1B1B"/>
                </a:solidFill>
                <a:effectLst/>
                <a:latin typeface="Times New Roman" panose="02020603050405020304" pitchFamily="18" charset="0"/>
                <a:cs typeface="Times New Roman" panose="02020603050405020304" pitchFamily="18" charset="0"/>
              </a:rPr>
              <a:t>Quay lại bước 2 để tiếp tục </a:t>
            </a:r>
            <a:r>
              <a:rPr lang="vi-VN" b="0" i="0" dirty="0" err="1">
                <a:solidFill>
                  <a:srgbClr val="1B1B1B"/>
                </a:solidFill>
                <a:effectLst/>
                <a:latin typeface="Times New Roman" panose="02020603050405020304" pitchFamily="18" charset="0"/>
                <a:cs typeface="Times New Roman" panose="02020603050405020304" pitchFamily="18" charset="0"/>
              </a:rPr>
              <a:t>round</a:t>
            </a:r>
            <a:r>
              <a:rPr lang="vi-VN" b="0" i="0" dirty="0">
                <a:solidFill>
                  <a:srgbClr val="1B1B1B"/>
                </a:solidFill>
                <a:effectLst/>
                <a:latin typeface="Times New Roman" panose="02020603050405020304" pitchFamily="18" charset="0"/>
                <a:cs typeface="Times New Roman" panose="02020603050405020304" pitchFamily="18" charset="0"/>
              </a:rPr>
              <a:t> mới.</a:t>
            </a:r>
          </a:p>
          <a:p>
            <a:pPr marL="0" indent="0">
              <a:buNone/>
            </a:pPr>
            <a:endParaRPr lang="en-US" dirty="0">
              <a:solidFill>
                <a:srgbClr val="292929"/>
              </a:solidFill>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69207EA9-EA48-76F2-9C31-6E76CD1E299B}"/>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AutoShape 2">
            <a:extLst>
              <a:ext uri="{FF2B5EF4-FFF2-40B4-BE49-F238E27FC236}">
                <a16:creationId xmlns:a16="http://schemas.microsoft.com/office/drawing/2014/main" id="{73578CBE-8988-65CE-30B2-40B8E8B1E73A}"/>
              </a:ext>
            </a:extLst>
          </p:cNvPr>
          <p:cNvSpPr>
            <a:spLocks noChangeAspect="1" noChangeArrowheads="1"/>
          </p:cNvSpPr>
          <p:nvPr/>
        </p:nvSpPr>
        <p:spPr bwMode="auto">
          <a:xfrm>
            <a:off x="9296400" y="52959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1F64EFBE-CEA7-2C38-07B9-26B5C381A5BC}"/>
              </a:ext>
            </a:extLst>
          </p:cNvPr>
          <p:cNvPicPr>
            <a:picLocks noChangeAspect="1"/>
          </p:cNvPicPr>
          <p:nvPr/>
        </p:nvPicPr>
        <p:blipFill>
          <a:blip r:embed="rId2"/>
          <a:stretch>
            <a:fillRect/>
          </a:stretch>
        </p:blipFill>
        <p:spPr>
          <a:xfrm>
            <a:off x="8653462" y="495300"/>
            <a:ext cx="9216592" cy="5105400"/>
          </a:xfrm>
          <a:prstGeom prst="rect">
            <a:avLst/>
          </a:prstGeom>
        </p:spPr>
      </p:pic>
      <p:pic>
        <p:nvPicPr>
          <p:cNvPr id="13" name="Picture 12">
            <a:extLst>
              <a:ext uri="{FF2B5EF4-FFF2-40B4-BE49-F238E27FC236}">
                <a16:creationId xmlns:a16="http://schemas.microsoft.com/office/drawing/2014/main" id="{3C6FEC55-A3F7-BF7B-B9F3-0674B0FD51CA}"/>
              </a:ext>
            </a:extLst>
          </p:cNvPr>
          <p:cNvPicPr>
            <a:picLocks noChangeAspect="1"/>
          </p:cNvPicPr>
          <p:nvPr/>
        </p:nvPicPr>
        <p:blipFill>
          <a:blip r:embed="rId3"/>
          <a:stretch>
            <a:fillRect/>
          </a:stretch>
        </p:blipFill>
        <p:spPr>
          <a:xfrm>
            <a:off x="8686800" y="5629275"/>
            <a:ext cx="9183254" cy="4259262"/>
          </a:xfrm>
          <a:prstGeom prst="rect">
            <a:avLst/>
          </a:prstGeom>
        </p:spPr>
      </p:pic>
    </p:spTree>
    <p:extLst>
      <p:ext uri="{BB962C8B-B14F-4D97-AF65-F5344CB8AC3E}">
        <p14:creationId xmlns:p14="http://schemas.microsoft.com/office/powerpoint/2010/main" val="3018437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D964-216D-37D4-5AE0-4FCAFF6D4870}"/>
              </a:ext>
            </a:extLst>
          </p:cNvPr>
          <p:cNvSpPr>
            <a:spLocks noGrp="1"/>
          </p:cNvSpPr>
          <p:nvPr>
            <p:ph type="title"/>
          </p:nvPr>
        </p:nvSpPr>
        <p:spPr/>
        <p:txBody>
          <a:bodyPr/>
          <a:lstStyle/>
          <a:p>
            <a:pPr algn="l"/>
            <a:r>
              <a:rPr lang="en-US" sz="4400" b="1" dirty="0">
                <a:latin typeface="Times New Roman" panose="02020603050405020304" pitchFamily="18" charset="0"/>
                <a:cs typeface="Times New Roman" panose="02020603050405020304" pitchFamily="18" charset="0"/>
              </a:rPr>
              <a:t>II. Federated Learning</a:t>
            </a:r>
            <a:endParaRPr lang="en-US" dirty="0"/>
          </a:p>
        </p:txBody>
      </p:sp>
      <p:sp>
        <p:nvSpPr>
          <p:cNvPr id="3" name="Content Placeholder 2">
            <a:extLst>
              <a:ext uri="{FF2B5EF4-FFF2-40B4-BE49-F238E27FC236}">
                <a16:creationId xmlns:a16="http://schemas.microsoft.com/office/drawing/2014/main" id="{7355CFEA-681B-0118-9723-2C1555CDD4C7}"/>
              </a:ext>
            </a:extLst>
          </p:cNvPr>
          <p:cNvSpPr>
            <a:spLocks noGrp="1"/>
          </p:cNvSpPr>
          <p:nvPr>
            <p:ph idx="1"/>
          </p:nvPr>
        </p:nvSpPr>
        <p:spPr>
          <a:xfrm>
            <a:off x="457200" y="1600200"/>
            <a:ext cx="17297400" cy="7734300"/>
          </a:xfrm>
        </p:spPr>
        <p:txBody>
          <a:bodyPr>
            <a:normAutofit lnSpcReduction="10000"/>
          </a:bodyPr>
          <a:lstStyle/>
          <a:p>
            <a:r>
              <a:rPr lang="en-US" b="0" i="0" dirty="0" err="1">
                <a:solidFill>
                  <a:srgbClr val="1B1B1B"/>
                </a:solidFill>
                <a:effectLst/>
                <a:latin typeface="Times New Roman" panose="02020603050405020304" pitchFamily="18" charset="0"/>
                <a:cs typeface="Times New Roman" panose="02020603050405020304" pitchFamily="18" charset="0"/>
              </a:rPr>
              <a:t>Việc</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khởi</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tạo</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mô</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hình</a:t>
            </a:r>
            <a:r>
              <a:rPr lang="en-US" b="0" i="0" dirty="0">
                <a:solidFill>
                  <a:srgbClr val="1B1B1B"/>
                </a:solidFill>
                <a:effectLst/>
                <a:latin typeface="Times New Roman" panose="02020603050405020304" pitchFamily="18" charset="0"/>
                <a:cs typeface="Times New Roman" panose="02020603050405020304" pitchFamily="18" charset="0"/>
              </a:rPr>
              <a:t> ở </a:t>
            </a:r>
            <a:r>
              <a:rPr lang="en-US" b="0" i="0" dirty="0" err="1">
                <a:solidFill>
                  <a:srgbClr val="1B1B1B"/>
                </a:solidFill>
                <a:effectLst/>
                <a:latin typeface="Times New Roman" panose="02020603050405020304" pitchFamily="18" charset="0"/>
                <a:cs typeface="Times New Roman" panose="02020603050405020304" pitchFamily="18" charset="0"/>
              </a:rPr>
              <a:t>phía</a:t>
            </a:r>
            <a:r>
              <a:rPr lang="en-US" b="0" i="0" dirty="0">
                <a:solidFill>
                  <a:srgbClr val="1B1B1B"/>
                </a:solidFill>
                <a:effectLst/>
                <a:latin typeface="Times New Roman" panose="02020603050405020304" pitchFamily="18" charset="0"/>
                <a:cs typeface="Times New Roman" panose="02020603050405020304" pitchFamily="18" charset="0"/>
              </a:rPr>
              <a:t> server </a:t>
            </a:r>
            <a:r>
              <a:rPr lang="en-US" b="0" i="0" dirty="0" err="1">
                <a:solidFill>
                  <a:srgbClr val="1B1B1B"/>
                </a:solidFill>
                <a:effectLst/>
                <a:latin typeface="Times New Roman" panose="02020603050405020304" pitchFamily="18" charset="0"/>
                <a:cs typeface="Times New Roman" panose="02020603050405020304" pitchFamily="18" charset="0"/>
              </a:rPr>
              <a:t>sau</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đó</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gửi</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các</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tham</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số</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này</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cho</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các</a:t>
            </a:r>
            <a:r>
              <a:rPr lang="en-US" b="0" i="0" dirty="0">
                <a:solidFill>
                  <a:srgbClr val="1B1B1B"/>
                </a:solidFill>
                <a:effectLst/>
                <a:latin typeface="Times New Roman" panose="02020603050405020304" pitchFamily="18" charset="0"/>
                <a:cs typeface="Times New Roman" panose="02020603050405020304" pitchFamily="18" charset="0"/>
              </a:rPr>
              <a:t> client </a:t>
            </a:r>
            <a:r>
              <a:rPr lang="en-US" b="0" i="0" dirty="0" err="1">
                <a:solidFill>
                  <a:srgbClr val="1B1B1B"/>
                </a:solidFill>
                <a:effectLst/>
                <a:latin typeface="Times New Roman" panose="02020603050405020304" pitchFamily="18" charset="0"/>
                <a:cs typeface="Times New Roman" panose="02020603050405020304" pitchFamily="18" charset="0"/>
              </a:rPr>
              <a:t>thay</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vì</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để</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các</a:t>
            </a:r>
            <a:r>
              <a:rPr lang="en-US" b="0" i="0" dirty="0">
                <a:solidFill>
                  <a:srgbClr val="1B1B1B"/>
                </a:solidFill>
                <a:effectLst/>
                <a:latin typeface="Times New Roman" panose="02020603050405020304" pitchFamily="18" charset="0"/>
                <a:cs typeface="Times New Roman" panose="02020603050405020304" pitchFamily="18" charset="0"/>
              </a:rPr>
              <a:t> client </a:t>
            </a:r>
            <a:r>
              <a:rPr lang="en-US" b="0" i="0" dirty="0" err="1">
                <a:solidFill>
                  <a:srgbClr val="1B1B1B"/>
                </a:solidFill>
                <a:effectLst/>
                <a:latin typeface="Times New Roman" panose="02020603050405020304" pitchFamily="18" charset="0"/>
                <a:cs typeface="Times New Roman" panose="02020603050405020304" pitchFamily="18" charset="0"/>
              </a:rPr>
              <a:t>tự</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khởi</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tạo</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là</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rất</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quan</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trọng</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để</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thu</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việc</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lấy</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trung</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bình</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mô</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cho</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kết</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quả</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tốt</a:t>
            </a:r>
            <a:r>
              <a:rPr lang="en-US" b="0" i="0" dirty="0">
                <a:solidFill>
                  <a:srgbClr val="1B1B1B"/>
                </a:solidFill>
                <a:effectLst/>
                <a:latin typeface="Times New Roman" panose="02020603050405020304" pitchFamily="18" charset="0"/>
                <a:cs typeface="Times New Roman" panose="02020603050405020304" pitchFamily="18" charset="0"/>
              </a:rPr>
              <a:t>.</a:t>
            </a:r>
          </a:p>
          <a:p>
            <a:endParaRPr lang="en-US" dirty="0">
              <a:solidFill>
                <a:srgbClr val="1B1B1B"/>
              </a:solidFill>
              <a:latin typeface="Times New Roman" panose="02020603050405020304" pitchFamily="18" charset="0"/>
              <a:cs typeface="Times New Roman" panose="02020603050405020304" pitchFamily="18" charset="0"/>
            </a:endParaRPr>
          </a:p>
          <a:p>
            <a:endParaRPr lang="en-US" b="0" i="0" dirty="0">
              <a:solidFill>
                <a:srgbClr val="1B1B1B"/>
              </a:solidFill>
              <a:effectLst/>
              <a:latin typeface="Times New Roman" panose="02020603050405020304" pitchFamily="18" charset="0"/>
              <a:cs typeface="Times New Roman" panose="02020603050405020304" pitchFamily="18" charset="0"/>
            </a:endParaRPr>
          </a:p>
          <a:p>
            <a:endParaRPr lang="en-US" b="0" i="0" dirty="0">
              <a:solidFill>
                <a:srgbClr val="1B1B1B"/>
              </a:solidFill>
              <a:effectLst/>
              <a:latin typeface="Times New Roman" panose="02020603050405020304" pitchFamily="18" charset="0"/>
              <a:cs typeface="Times New Roman" panose="02020603050405020304" pitchFamily="18" charset="0"/>
            </a:endParaRPr>
          </a:p>
          <a:p>
            <a:endParaRPr lang="en-US" dirty="0">
              <a:solidFill>
                <a:srgbClr val="1B1B1B"/>
              </a:solidFill>
              <a:latin typeface="Times New Roman" panose="02020603050405020304" pitchFamily="18" charset="0"/>
              <a:cs typeface="Times New Roman" panose="02020603050405020304" pitchFamily="18" charset="0"/>
            </a:endParaRPr>
          </a:p>
          <a:p>
            <a:endParaRPr lang="en-US" b="0" i="0" dirty="0">
              <a:solidFill>
                <a:srgbClr val="1B1B1B"/>
              </a:solidFill>
              <a:effectLst/>
              <a:latin typeface="Times New Roman" panose="02020603050405020304" pitchFamily="18" charset="0"/>
              <a:cs typeface="Times New Roman" panose="02020603050405020304" pitchFamily="18" charset="0"/>
            </a:endParaRPr>
          </a:p>
          <a:p>
            <a:pPr marL="0" indent="0">
              <a:buNone/>
            </a:pPr>
            <a:endParaRPr lang="en-US" b="0" i="0" dirty="0">
              <a:solidFill>
                <a:srgbClr val="1B1B1B"/>
              </a:solidFill>
              <a:effectLst/>
              <a:latin typeface="Times New Roman" panose="02020603050405020304" pitchFamily="18" charset="0"/>
              <a:cs typeface="Times New Roman" panose="02020603050405020304" pitchFamily="18" charset="0"/>
            </a:endParaRPr>
          </a:p>
          <a:p>
            <a:endParaRPr lang="en-US" b="0" i="0" dirty="0">
              <a:solidFill>
                <a:srgbClr val="1B1B1B"/>
              </a:solidFill>
              <a:effectLst/>
              <a:latin typeface="Times New Roman" panose="02020603050405020304" pitchFamily="18" charset="0"/>
              <a:cs typeface="Times New Roman" panose="02020603050405020304" pitchFamily="18" charset="0"/>
            </a:endParaRPr>
          </a:p>
          <a:p>
            <a:endParaRPr lang="en-US" dirty="0">
              <a:solidFill>
                <a:srgbClr val="1B1B1B"/>
              </a:solidFill>
              <a:latin typeface="Times New Roman" panose="02020603050405020304" pitchFamily="18" charset="0"/>
              <a:cs typeface="Times New Roman" panose="02020603050405020304" pitchFamily="18" charset="0"/>
            </a:endParaRPr>
          </a:p>
          <a:p>
            <a:endParaRPr lang="en-US" dirty="0">
              <a:solidFill>
                <a:srgbClr val="1B1B1B"/>
              </a:solidFill>
              <a:latin typeface="Times New Roman" panose="02020603050405020304" pitchFamily="18" charset="0"/>
              <a:cs typeface="Times New Roman" panose="02020603050405020304" pitchFamily="18" charset="0"/>
            </a:endParaRPr>
          </a:p>
          <a:p>
            <a:r>
              <a:rPr lang="vi-VN" b="0" i="0" dirty="0">
                <a:solidFill>
                  <a:srgbClr val="1B1B1B"/>
                </a:solidFill>
                <a:effectLst/>
                <a:latin typeface="Times New Roman" panose="02020603050405020304" pitchFamily="18" charset="0"/>
                <a:cs typeface="Times New Roman" panose="02020603050405020304" pitchFamily="18" charset="0"/>
              </a:rPr>
              <a:t>Qua hình trên ta thấy việc các mô hình được khởi tạo giống nhau rất quan trọng để mô hình trung bình thu được có kết quả tốt. Việc đơn giản chọn tỷ lệ 1:1 giữa 2 mô hình cũng đã cho kết quả rất tốt. Ngoài việc tham số khởi tạo giống nhau, các </a:t>
            </a:r>
            <a:r>
              <a:rPr lang="vi-VN" b="0" i="0" dirty="0" err="1">
                <a:solidFill>
                  <a:srgbClr val="1B1B1B"/>
                </a:solidFill>
                <a:effectLst/>
                <a:latin typeface="Times New Roman" panose="02020603050405020304" pitchFamily="18" charset="0"/>
                <a:cs typeface="Times New Roman" panose="02020603050405020304" pitchFamily="18" charset="0"/>
              </a:rPr>
              <a:t>client</a:t>
            </a:r>
            <a:r>
              <a:rPr lang="vi-VN" b="0" i="0" dirty="0">
                <a:solidFill>
                  <a:srgbClr val="1B1B1B"/>
                </a:solidFill>
                <a:effectLst/>
                <a:latin typeface="Times New Roman" panose="02020603050405020304" pitchFamily="18" charset="0"/>
                <a:cs typeface="Times New Roman" panose="02020603050405020304" pitchFamily="18" charset="0"/>
              </a:rPr>
              <a:t> trong </a:t>
            </a:r>
            <a:r>
              <a:rPr lang="vi-VN" b="0" i="0" dirty="0" err="1">
                <a:solidFill>
                  <a:srgbClr val="1B1B1B"/>
                </a:solidFill>
                <a:effectLst/>
                <a:latin typeface="Times New Roman" panose="02020603050405020304" pitchFamily="18" charset="0"/>
                <a:cs typeface="Times New Roman" panose="02020603050405020304" pitchFamily="18" charset="0"/>
              </a:rPr>
              <a:t>round</a:t>
            </a:r>
            <a:r>
              <a:rPr lang="vi-VN" b="0" i="0" dirty="0">
                <a:solidFill>
                  <a:srgbClr val="1B1B1B"/>
                </a:solidFill>
                <a:effectLst/>
                <a:latin typeface="Times New Roman" panose="02020603050405020304" pitchFamily="18" charset="0"/>
                <a:cs typeface="Times New Roman" panose="02020603050405020304" pitchFamily="18" charset="0"/>
              </a:rPr>
              <a:t> </a:t>
            </a:r>
            <a:r>
              <a:rPr lang="vi-VN" b="0" i="1" dirty="0">
                <a:solidFill>
                  <a:srgbClr val="1B1B1B"/>
                </a:solidFill>
                <a:effectLst/>
                <a:latin typeface="Times New Roman" panose="02020603050405020304" pitchFamily="18" charset="0"/>
                <a:cs typeface="Times New Roman" panose="02020603050405020304" pitchFamily="18" charset="0"/>
              </a:rPr>
              <a:t>t</a:t>
            </a:r>
            <a:r>
              <a:rPr lang="vi-VN" b="0" i="0" dirty="0">
                <a:solidFill>
                  <a:srgbClr val="1B1B1B"/>
                </a:solidFill>
                <a:effectLst/>
                <a:latin typeface="Times New Roman" panose="02020603050405020304" pitchFamily="18" charset="0"/>
                <a:cs typeface="Times New Roman" panose="02020603050405020304" pitchFamily="18" charset="0"/>
              </a:rPr>
              <a:t> cùng nhận tham số </a:t>
            </a:r>
            <a:r>
              <a:rPr lang="vi-VN" b="0" i="1" dirty="0">
                <a:solidFill>
                  <a:srgbClr val="1B1B1B"/>
                </a:solidFill>
                <a:effectLst/>
                <a:latin typeface="Times New Roman" panose="02020603050405020304" pitchFamily="18" charset="0"/>
                <a:cs typeface="Times New Roman" panose="02020603050405020304" pitchFamily="18" charset="0"/>
              </a:rPr>
              <a:t>w</a:t>
            </a:r>
            <a:r>
              <a:rPr lang="en-US" b="0" i="1" dirty="0">
                <a:solidFill>
                  <a:srgbClr val="1B1B1B"/>
                </a:solidFill>
                <a:effectLst/>
                <a:latin typeface="Times New Roman" panose="02020603050405020304" pitchFamily="18" charset="0"/>
                <a:cs typeface="Times New Roman" panose="02020603050405020304" pitchFamily="18" charset="0"/>
              </a:rPr>
              <a:t>_</a:t>
            </a:r>
            <a:r>
              <a:rPr lang="vi-VN" b="0" i="1" dirty="0">
                <a:solidFill>
                  <a:srgbClr val="1B1B1B"/>
                </a:solidFill>
                <a:effectLst/>
                <a:latin typeface="Times New Roman" panose="02020603050405020304" pitchFamily="18" charset="0"/>
                <a:cs typeface="Times New Roman" panose="02020603050405020304" pitchFamily="18" charset="0"/>
              </a:rPr>
              <a:t>t</a:t>
            </a:r>
            <a:r>
              <a:rPr lang="vi-VN" b="0" dirty="0">
                <a:solidFill>
                  <a:srgbClr val="1B1B1B"/>
                </a:solidFill>
                <a:effectLst/>
                <a:latin typeface="Times New Roman" panose="02020603050405020304" pitchFamily="18" charset="0"/>
                <a:cs typeface="Times New Roman" panose="02020603050405020304" pitchFamily="18" charset="0"/>
              </a:rPr>
              <a:t>​</a:t>
            </a:r>
            <a:r>
              <a:rPr lang="vi-VN" b="0" i="0" dirty="0">
                <a:solidFill>
                  <a:srgbClr val="1B1B1B"/>
                </a:solidFill>
                <a:effectLst/>
                <a:latin typeface="Times New Roman" panose="02020603050405020304" pitchFamily="18" charset="0"/>
                <a:cs typeface="Times New Roman" panose="02020603050405020304" pitchFamily="18" charset="0"/>
              </a:rPr>
              <a:t> từ </a:t>
            </a:r>
            <a:r>
              <a:rPr lang="vi-VN" b="0" i="0" dirty="0" err="1">
                <a:solidFill>
                  <a:srgbClr val="1B1B1B"/>
                </a:solidFill>
                <a:effectLst/>
                <a:latin typeface="Times New Roman" panose="02020603050405020304" pitchFamily="18" charset="0"/>
                <a:cs typeface="Times New Roman" panose="02020603050405020304" pitchFamily="18" charset="0"/>
              </a:rPr>
              <a:t>server</a:t>
            </a:r>
            <a:r>
              <a:rPr lang="vi-VN" b="0" i="0" dirty="0">
                <a:solidFill>
                  <a:srgbClr val="1B1B1B"/>
                </a:solidFill>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4" name="AutoShape 2">
            <a:extLst>
              <a:ext uri="{FF2B5EF4-FFF2-40B4-BE49-F238E27FC236}">
                <a16:creationId xmlns:a16="http://schemas.microsoft.com/office/drawing/2014/main" id="{36E57A8A-A6CF-0EFF-D400-D1156919682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70F97800-1445-D298-A2D6-983E137BA3B7}"/>
              </a:ext>
            </a:extLst>
          </p:cNvPr>
          <p:cNvPicPr>
            <a:picLocks noChangeAspect="1"/>
          </p:cNvPicPr>
          <p:nvPr/>
        </p:nvPicPr>
        <p:blipFill>
          <a:blip r:embed="rId2"/>
          <a:stretch>
            <a:fillRect/>
          </a:stretch>
        </p:blipFill>
        <p:spPr>
          <a:xfrm>
            <a:off x="3390900" y="2952750"/>
            <a:ext cx="11811000" cy="4076700"/>
          </a:xfrm>
          <a:prstGeom prst="rect">
            <a:avLst/>
          </a:prstGeom>
        </p:spPr>
      </p:pic>
    </p:spTree>
    <p:extLst>
      <p:ext uri="{BB962C8B-B14F-4D97-AF65-F5344CB8AC3E}">
        <p14:creationId xmlns:p14="http://schemas.microsoft.com/office/powerpoint/2010/main" val="2344231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1458</TotalTime>
  <Words>2138</Words>
  <Application>Microsoft Office PowerPoint</Application>
  <PresentationFormat>Custom</PresentationFormat>
  <Paragraphs>129</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Times New Roman</vt:lpstr>
      <vt:lpstr>Arial</vt:lpstr>
      <vt:lpstr>Calibri</vt:lpstr>
      <vt:lpstr>Wingdings</vt:lpstr>
      <vt:lpstr>Office Theme</vt:lpstr>
      <vt:lpstr>PowerPoint Presentation</vt:lpstr>
      <vt:lpstr>Communication-Efficient Learning of Deep Networks from Decentralized Data</vt:lpstr>
      <vt:lpstr>Vấn đề cần giải quyết là gì, tại sao?</vt:lpstr>
      <vt:lpstr>II. Federated Learning</vt:lpstr>
      <vt:lpstr>II. Federated Learning</vt:lpstr>
      <vt:lpstr>II. Federated Learning</vt:lpstr>
      <vt:lpstr>II. Federated Learning</vt:lpstr>
      <vt:lpstr>II. Federated Learning</vt:lpstr>
      <vt:lpstr>II. Federated Learning</vt:lpstr>
      <vt:lpstr>III. Experiments and Results </vt:lpstr>
      <vt:lpstr>III. Experiments and Results </vt:lpstr>
      <vt:lpstr>III. Experiments and Results </vt:lpstr>
      <vt:lpstr>III. Experiments and Results </vt:lpstr>
      <vt:lpstr>IV. Kết luận</vt:lpstr>
      <vt:lpstr>V. Demo</vt:lpstr>
      <vt:lpstr>V. Demo</vt:lpstr>
      <vt:lpstr>V. Demo</vt:lpstr>
      <vt:lpstr>V. Demo</vt:lpstr>
      <vt:lpstr>V. Demo</vt:lpstr>
      <vt:lpstr>V. Demo</vt:lpstr>
      <vt:lpstr>V. Demo</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cp:lastModifiedBy>Võ Quốc Huy</cp:lastModifiedBy>
  <cp:revision>10</cp:revision>
  <dcterms:created xsi:type="dcterms:W3CDTF">2006-08-16T00:00:00Z</dcterms:created>
  <dcterms:modified xsi:type="dcterms:W3CDTF">2023-05-26T18:03:03Z</dcterms:modified>
  <dc:identifier>DAFjbNlILYo</dc:identifier>
</cp:coreProperties>
</file>